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1" r:id="rId1"/>
  </p:sldMasterIdLst>
  <p:notesMasterIdLst>
    <p:notesMasterId r:id="rId63"/>
  </p:notesMasterIdLst>
  <p:handoutMasterIdLst>
    <p:handoutMasterId r:id="rId64"/>
  </p:handoutMasterIdLst>
  <p:sldIdLst>
    <p:sldId id="273" r:id="rId2"/>
    <p:sldId id="270" r:id="rId3"/>
    <p:sldId id="274" r:id="rId4"/>
    <p:sldId id="337" r:id="rId5"/>
    <p:sldId id="276" r:id="rId6"/>
    <p:sldId id="319" r:id="rId7"/>
    <p:sldId id="306" r:id="rId8"/>
    <p:sldId id="305" r:id="rId9"/>
    <p:sldId id="335" r:id="rId10"/>
    <p:sldId id="322" r:id="rId11"/>
    <p:sldId id="307" r:id="rId12"/>
    <p:sldId id="357" r:id="rId13"/>
    <p:sldId id="359" r:id="rId14"/>
    <p:sldId id="288" r:id="rId15"/>
    <p:sldId id="358" r:id="rId16"/>
    <p:sldId id="360" r:id="rId17"/>
    <p:sldId id="361" r:id="rId18"/>
    <p:sldId id="324" r:id="rId19"/>
    <p:sldId id="309" r:id="rId20"/>
    <p:sldId id="321" r:id="rId21"/>
    <p:sldId id="281" r:id="rId22"/>
    <p:sldId id="280" r:id="rId23"/>
    <p:sldId id="282" r:id="rId24"/>
    <p:sldId id="283" r:id="rId25"/>
    <p:sldId id="312" r:id="rId26"/>
    <p:sldId id="311" r:id="rId27"/>
    <p:sldId id="348" r:id="rId28"/>
    <p:sldId id="310" r:id="rId29"/>
    <p:sldId id="323" r:id="rId30"/>
    <p:sldId id="330" r:id="rId31"/>
    <p:sldId id="329" r:id="rId32"/>
    <p:sldId id="331" r:id="rId33"/>
    <p:sldId id="328" r:id="rId34"/>
    <p:sldId id="334" r:id="rId35"/>
    <p:sldId id="338" r:id="rId36"/>
    <p:sldId id="277" r:id="rId37"/>
    <p:sldId id="314" r:id="rId38"/>
    <p:sldId id="315" r:id="rId39"/>
    <p:sldId id="316" r:id="rId40"/>
    <p:sldId id="339" r:id="rId41"/>
    <p:sldId id="326" r:id="rId42"/>
    <p:sldId id="343" r:id="rId43"/>
    <p:sldId id="344" r:id="rId44"/>
    <p:sldId id="345" r:id="rId45"/>
    <p:sldId id="346" r:id="rId46"/>
    <p:sldId id="347" r:id="rId47"/>
    <p:sldId id="342" r:id="rId48"/>
    <p:sldId id="317" r:id="rId49"/>
    <p:sldId id="313" r:id="rId50"/>
    <p:sldId id="318" r:id="rId51"/>
    <p:sldId id="349" r:id="rId52"/>
    <p:sldId id="353" r:id="rId53"/>
    <p:sldId id="354" r:id="rId54"/>
    <p:sldId id="356" r:id="rId55"/>
    <p:sldId id="355" r:id="rId56"/>
    <p:sldId id="320" r:id="rId57"/>
    <p:sldId id="366" r:id="rId58"/>
    <p:sldId id="363" r:id="rId59"/>
    <p:sldId id="364" r:id="rId60"/>
    <p:sldId id="362" r:id="rId61"/>
    <p:sldId id="365" r:id="rId62"/>
  </p:sldIdLst>
  <p:sldSz cx="9144000" cy="5143500" type="screen16x9"/>
  <p:notesSz cx="7023100" cy="93091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Tahoma" panose="020B0604030504040204" pitchFamily="34" charset="0"/>
      <p:regular r:id="rId70"/>
      <p:bold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 userDrawn="1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hosh, Sambit" initials="GS" lastIdx="1" clrIdx="0">
    <p:extLst>
      <p:ext uri="{19B8F6BF-5375-455C-9EA6-DF929625EA0E}">
        <p15:presenceInfo xmlns:p15="http://schemas.microsoft.com/office/powerpoint/2012/main" userId="Ghosh, Samb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1C"/>
    <a:srgbClr val="54585A"/>
    <a:srgbClr val="9EA2A2"/>
    <a:srgbClr val="5F6062"/>
    <a:srgbClr val="424242"/>
    <a:srgbClr val="73AFB6"/>
    <a:srgbClr val="73AF55"/>
    <a:srgbClr val="DB091C"/>
    <a:srgbClr val="00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69" autoAdjust="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852" y="126"/>
      </p:cViewPr>
      <p:guideLst>
        <p:guide orient="horz" pos="3191"/>
        <p:guide orient="horz" pos="2990"/>
        <p:guide orient="horz" pos="899"/>
        <p:guide orient="horz" pos="368"/>
        <p:guide orient="horz" pos="684"/>
        <p:guide pos="5549"/>
        <p:guide pos="2882"/>
        <p:guide pos="202"/>
        <p:guide pos="4219"/>
        <p:guide pos="3104"/>
        <p:guide pos="2682"/>
        <p:guide pos="9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F26895-0F9E-4CA7-B705-8C9A00F929FE}" type="doc">
      <dgm:prSet loTypeId="urn:microsoft.com/office/officeart/2005/8/layout/chevron2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4D0ACE05-D9F0-4347-80AD-9802E38B3F99}">
      <dgm:prSet phldrT="[Text]"/>
      <dgm:spPr/>
      <dgm:t>
        <a:bodyPr/>
        <a:lstStyle/>
        <a:p>
          <a:r>
            <a:rPr lang="en-US" b="1" dirty="0"/>
            <a:t>Background</a:t>
          </a:r>
        </a:p>
      </dgm:t>
    </dgm:pt>
    <dgm:pt modelId="{D881B9AC-F8CD-4D34-9A1A-FB4865EC9ADD}" type="parTrans" cxnId="{94E9906C-8ED8-4135-8AE4-A1B215B479DE}">
      <dgm:prSet/>
      <dgm:spPr/>
      <dgm:t>
        <a:bodyPr/>
        <a:lstStyle/>
        <a:p>
          <a:endParaRPr lang="en-US"/>
        </a:p>
      </dgm:t>
    </dgm:pt>
    <dgm:pt modelId="{AC1DD1EE-9687-42EA-B7FB-0814738AA893}" type="sibTrans" cxnId="{94E9906C-8ED8-4135-8AE4-A1B215B479DE}">
      <dgm:prSet/>
      <dgm:spPr/>
      <dgm:t>
        <a:bodyPr/>
        <a:lstStyle/>
        <a:p>
          <a:endParaRPr lang="en-US"/>
        </a:p>
      </dgm:t>
    </dgm:pt>
    <dgm:pt modelId="{43905CBD-7D15-42F5-A2DC-03E5D954F7DF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/>
            <a:t>Automation increases operator workload – Bainbridge (1983)</a:t>
          </a:r>
        </a:p>
      </dgm:t>
    </dgm:pt>
    <dgm:pt modelId="{93DE8B74-3686-4EFB-9455-4B10117FA043}" type="parTrans" cxnId="{801335A6-1EB2-4E93-AF2C-B024362D26DF}">
      <dgm:prSet/>
      <dgm:spPr/>
      <dgm:t>
        <a:bodyPr/>
        <a:lstStyle/>
        <a:p>
          <a:endParaRPr lang="en-US"/>
        </a:p>
      </dgm:t>
    </dgm:pt>
    <dgm:pt modelId="{63AF4A0D-276E-45E9-A7D2-736125ABA55C}" type="sibTrans" cxnId="{801335A6-1EB2-4E93-AF2C-B024362D26DF}">
      <dgm:prSet/>
      <dgm:spPr/>
      <dgm:t>
        <a:bodyPr/>
        <a:lstStyle/>
        <a:p>
          <a:endParaRPr lang="en-US"/>
        </a:p>
      </dgm:t>
    </dgm:pt>
    <dgm:pt modelId="{9C6F750A-7E10-4DC6-8720-3E321351EF6F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/>
            <a:t>Decision arise from experience, knowledge, goals &amp; process demands – Rasmussen (1983)</a:t>
          </a:r>
        </a:p>
      </dgm:t>
    </dgm:pt>
    <dgm:pt modelId="{F8E144BC-FE55-4014-B43B-25F0A30112A7}" type="parTrans" cxnId="{7E3ADFB8-F263-497E-AF1D-992EE764637C}">
      <dgm:prSet/>
      <dgm:spPr/>
      <dgm:t>
        <a:bodyPr/>
        <a:lstStyle/>
        <a:p>
          <a:endParaRPr lang="en-US"/>
        </a:p>
      </dgm:t>
    </dgm:pt>
    <dgm:pt modelId="{0BCF3824-BD7B-4B74-A4C8-5421DB689CE8}" type="sibTrans" cxnId="{7E3ADFB8-F263-497E-AF1D-992EE764637C}">
      <dgm:prSet/>
      <dgm:spPr/>
      <dgm:t>
        <a:bodyPr/>
        <a:lstStyle/>
        <a:p>
          <a:endParaRPr lang="en-US"/>
        </a:p>
      </dgm:t>
    </dgm:pt>
    <dgm:pt modelId="{E637EC45-EDB2-4785-882C-8F8EB7D47A9F}">
      <dgm:prSet phldrT="[Text]"/>
      <dgm:spPr/>
      <dgm:t>
        <a:bodyPr/>
        <a:lstStyle/>
        <a:p>
          <a:r>
            <a:rPr lang="en-US" b="1" dirty="0"/>
            <a:t>Other industries</a:t>
          </a:r>
        </a:p>
      </dgm:t>
    </dgm:pt>
    <dgm:pt modelId="{C339CFF7-B16A-4A63-AF14-95D9881BE332}" type="parTrans" cxnId="{07389A20-53C2-4059-B749-23FA175B6B90}">
      <dgm:prSet/>
      <dgm:spPr/>
      <dgm:t>
        <a:bodyPr/>
        <a:lstStyle/>
        <a:p>
          <a:endParaRPr lang="en-US"/>
        </a:p>
      </dgm:t>
    </dgm:pt>
    <dgm:pt modelId="{6AE9151E-8C65-4C66-B29A-AC401B501263}" type="sibTrans" cxnId="{07389A20-53C2-4059-B749-23FA175B6B90}">
      <dgm:prSet/>
      <dgm:spPr/>
      <dgm:t>
        <a:bodyPr/>
        <a:lstStyle/>
        <a:p>
          <a:endParaRPr lang="en-US"/>
        </a:p>
      </dgm:t>
    </dgm:pt>
    <dgm:pt modelId="{FF42925F-D892-423F-9BB6-2DCBDA38020A}">
      <dgm:prSet phldrT="[Text]"/>
      <dgm:spPr/>
      <dgm:t>
        <a:bodyPr/>
        <a:lstStyle/>
        <a:p>
          <a:pPr>
            <a:buNone/>
          </a:pPr>
          <a:r>
            <a:rPr lang="en-US" dirty="0"/>
            <a:t>Most HiTL seen in automated vehicles, robotics and aeronautics</a:t>
          </a:r>
        </a:p>
      </dgm:t>
    </dgm:pt>
    <dgm:pt modelId="{1CB62318-48D0-46DD-BB24-484D2F0F7B0A}" type="parTrans" cxnId="{C5048A65-C518-43DF-9272-C3E08D9C480C}">
      <dgm:prSet/>
      <dgm:spPr/>
      <dgm:t>
        <a:bodyPr/>
        <a:lstStyle/>
        <a:p>
          <a:endParaRPr lang="en-US"/>
        </a:p>
      </dgm:t>
    </dgm:pt>
    <dgm:pt modelId="{6A3CD903-3DB8-4E18-ACA9-4FAA27019159}" type="sibTrans" cxnId="{C5048A65-C518-43DF-9272-C3E08D9C480C}">
      <dgm:prSet/>
      <dgm:spPr/>
      <dgm:t>
        <a:bodyPr/>
        <a:lstStyle/>
        <a:p>
          <a:endParaRPr lang="en-US"/>
        </a:p>
      </dgm:t>
    </dgm:pt>
    <dgm:pt modelId="{C8C76403-A0FD-4A7B-B73A-8240E2606B5F}">
      <dgm:prSet phldrT="[Text]"/>
      <dgm:spPr/>
      <dgm:t>
        <a:bodyPr/>
        <a:lstStyle/>
        <a:p>
          <a:r>
            <a:rPr lang="en-US" b="1" dirty="0"/>
            <a:t>Process industries</a:t>
          </a:r>
        </a:p>
      </dgm:t>
    </dgm:pt>
    <dgm:pt modelId="{34D6150B-F899-4C7C-A482-77C91BA78019}" type="parTrans" cxnId="{074BB836-B71E-40AD-9D2E-AD31F5091464}">
      <dgm:prSet/>
      <dgm:spPr/>
      <dgm:t>
        <a:bodyPr/>
        <a:lstStyle/>
        <a:p>
          <a:endParaRPr lang="en-US"/>
        </a:p>
      </dgm:t>
    </dgm:pt>
    <dgm:pt modelId="{E4DD4E06-9BA9-4A84-8D0B-F752C9E0FB07}" type="sibTrans" cxnId="{074BB836-B71E-40AD-9D2E-AD31F5091464}">
      <dgm:prSet/>
      <dgm:spPr/>
      <dgm:t>
        <a:bodyPr/>
        <a:lstStyle/>
        <a:p>
          <a:endParaRPr lang="en-US"/>
        </a:p>
      </dgm:t>
    </dgm:pt>
    <dgm:pt modelId="{2CB63CB2-BD01-44E2-AEEF-FB35BEE6769C}">
      <dgm:prSet phldrT="[Text]"/>
      <dgm:spPr/>
      <dgm:t>
        <a:bodyPr/>
        <a:lstStyle/>
        <a:p>
          <a:pPr>
            <a:buNone/>
          </a:pPr>
          <a:r>
            <a:rPr lang="en-US" dirty="0"/>
            <a:t>Lack HiTL technologies</a:t>
          </a:r>
        </a:p>
      </dgm:t>
    </dgm:pt>
    <dgm:pt modelId="{E5DAAD66-4BA7-4857-88A6-4A9B9256A1CF}" type="parTrans" cxnId="{BF1BA445-4882-4ECC-B18F-DC187EA6C3BA}">
      <dgm:prSet/>
      <dgm:spPr/>
      <dgm:t>
        <a:bodyPr/>
        <a:lstStyle/>
        <a:p>
          <a:endParaRPr lang="en-US"/>
        </a:p>
      </dgm:t>
    </dgm:pt>
    <dgm:pt modelId="{D8250B1D-2949-41DE-9FBF-20F4026F9FA5}" type="sibTrans" cxnId="{BF1BA445-4882-4ECC-B18F-DC187EA6C3BA}">
      <dgm:prSet/>
      <dgm:spPr/>
      <dgm:t>
        <a:bodyPr/>
        <a:lstStyle/>
        <a:p>
          <a:endParaRPr lang="en-US"/>
        </a:p>
      </dgm:t>
    </dgm:pt>
    <dgm:pt modelId="{96D13974-B894-4E89-9AD0-6050033F431E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/>
            <a:t>Data representation key for HiTL – Nunes et al. (2015)</a:t>
          </a:r>
        </a:p>
      </dgm:t>
    </dgm:pt>
    <dgm:pt modelId="{DF3A9D42-F1FE-40D0-A94A-5DBC7624B218}" type="parTrans" cxnId="{AE20A818-DAAA-4A03-A863-EEC7A34ECB5E}">
      <dgm:prSet/>
      <dgm:spPr/>
      <dgm:t>
        <a:bodyPr/>
        <a:lstStyle/>
        <a:p>
          <a:endParaRPr lang="en-US"/>
        </a:p>
      </dgm:t>
    </dgm:pt>
    <dgm:pt modelId="{786B26E0-97B7-4A6D-8BA8-D1EEF421E52D}" type="sibTrans" cxnId="{AE20A818-DAAA-4A03-A863-EEC7A34ECB5E}">
      <dgm:prSet/>
      <dgm:spPr/>
      <dgm:t>
        <a:bodyPr/>
        <a:lstStyle/>
        <a:p>
          <a:endParaRPr lang="en-US"/>
        </a:p>
      </dgm:t>
    </dgm:pt>
    <dgm:pt modelId="{6208AC39-DF6A-4A59-9976-E479B4D9189B}" type="pres">
      <dgm:prSet presAssocID="{20F26895-0F9E-4CA7-B705-8C9A00F929FE}" presName="linearFlow" presStyleCnt="0">
        <dgm:presLayoutVars>
          <dgm:dir/>
          <dgm:animLvl val="lvl"/>
          <dgm:resizeHandles val="exact"/>
        </dgm:presLayoutVars>
      </dgm:prSet>
      <dgm:spPr/>
    </dgm:pt>
    <dgm:pt modelId="{4C9CBBF9-8DE1-4EDA-833B-8C1DAE873603}" type="pres">
      <dgm:prSet presAssocID="{4D0ACE05-D9F0-4347-80AD-9802E38B3F99}" presName="composite" presStyleCnt="0"/>
      <dgm:spPr/>
    </dgm:pt>
    <dgm:pt modelId="{4F7526BA-A656-4551-9703-13AC1DF8A188}" type="pres">
      <dgm:prSet presAssocID="{4D0ACE05-D9F0-4347-80AD-9802E38B3F99}" presName="parentText" presStyleLbl="alignNode1" presStyleIdx="0" presStyleCnt="3" custScaleY="138833">
        <dgm:presLayoutVars>
          <dgm:chMax val="1"/>
          <dgm:bulletEnabled val="1"/>
        </dgm:presLayoutVars>
      </dgm:prSet>
      <dgm:spPr/>
    </dgm:pt>
    <dgm:pt modelId="{BBB8604B-A159-440B-BC12-2C1AA0738FFA}" type="pres">
      <dgm:prSet presAssocID="{4D0ACE05-D9F0-4347-80AD-9802E38B3F99}" presName="descendantText" presStyleLbl="alignAcc1" presStyleIdx="0" presStyleCnt="3" custScaleY="141391" custLinFactNeighborX="0" custLinFactNeighborY="-65">
        <dgm:presLayoutVars>
          <dgm:bulletEnabled val="1"/>
        </dgm:presLayoutVars>
      </dgm:prSet>
      <dgm:spPr/>
    </dgm:pt>
    <dgm:pt modelId="{981C121C-FD3B-4192-BAD9-B462580CD1E3}" type="pres">
      <dgm:prSet presAssocID="{AC1DD1EE-9687-42EA-B7FB-0814738AA893}" presName="sp" presStyleCnt="0"/>
      <dgm:spPr/>
    </dgm:pt>
    <dgm:pt modelId="{62CB1A6C-0903-4D0E-85E5-BD1B07096BFE}" type="pres">
      <dgm:prSet presAssocID="{E637EC45-EDB2-4785-882C-8F8EB7D47A9F}" presName="composite" presStyleCnt="0"/>
      <dgm:spPr/>
    </dgm:pt>
    <dgm:pt modelId="{0D380E20-5DBA-4C0A-B332-01D6783D1438}" type="pres">
      <dgm:prSet presAssocID="{E637EC45-EDB2-4785-882C-8F8EB7D47A9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DE9E20D-3142-4B0B-9EC5-7148DE1B6B82}" type="pres">
      <dgm:prSet presAssocID="{E637EC45-EDB2-4785-882C-8F8EB7D47A9F}" presName="descendantText" presStyleLbl="alignAcc1" presStyleIdx="1" presStyleCnt="3" custScaleY="55380">
        <dgm:presLayoutVars>
          <dgm:bulletEnabled val="1"/>
        </dgm:presLayoutVars>
      </dgm:prSet>
      <dgm:spPr/>
    </dgm:pt>
    <dgm:pt modelId="{C3A37070-EED1-4571-A0A7-D0324AAE24E1}" type="pres">
      <dgm:prSet presAssocID="{6AE9151E-8C65-4C66-B29A-AC401B501263}" presName="sp" presStyleCnt="0"/>
      <dgm:spPr/>
    </dgm:pt>
    <dgm:pt modelId="{9C92CFE3-858D-4499-93E3-76248C514C22}" type="pres">
      <dgm:prSet presAssocID="{C8C76403-A0FD-4A7B-B73A-8240E2606B5F}" presName="composite" presStyleCnt="0"/>
      <dgm:spPr/>
    </dgm:pt>
    <dgm:pt modelId="{2801F58A-36C8-401E-A6E4-BAB6AA6AF236}" type="pres">
      <dgm:prSet presAssocID="{C8C76403-A0FD-4A7B-B73A-8240E2606B5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E6C0CDA-F6FC-4750-BC33-D75E0B2BD75D}" type="pres">
      <dgm:prSet presAssocID="{C8C76403-A0FD-4A7B-B73A-8240E2606B5F}" presName="descendantText" presStyleLbl="alignAcc1" presStyleIdx="2" presStyleCnt="3" custScaleY="48386">
        <dgm:presLayoutVars>
          <dgm:bulletEnabled val="1"/>
        </dgm:presLayoutVars>
      </dgm:prSet>
      <dgm:spPr/>
    </dgm:pt>
  </dgm:ptLst>
  <dgm:cxnLst>
    <dgm:cxn modelId="{F09F4603-4FA0-45B2-86FD-186F16762671}" type="presOf" srcId="{C8C76403-A0FD-4A7B-B73A-8240E2606B5F}" destId="{2801F58A-36C8-401E-A6E4-BAB6AA6AF236}" srcOrd="0" destOrd="0" presId="urn:microsoft.com/office/officeart/2005/8/layout/chevron2"/>
    <dgm:cxn modelId="{AE20A818-DAAA-4A03-A863-EEC7A34ECB5E}" srcId="{4D0ACE05-D9F0-4347-80AD-9802E38B3F99}" destId="{96D13974-B894-4E89-9AD0-6050033F431E}" srcOrd="2" destOrd="0" parTransId="{DF3A9D42-F1FE-40D0-A94A-5DBC7624B218}" sibTransId="{786B26E0-97B7-4A6D-8BA8-D1EEF421E52D}"/>
    <dgm:cxn modelId="{07389A20-53C2-4059-B749-23FA175B6B90}" srcId="{20F26895-0F9E-4CA7-B705-8C9A00F929FE}" destId="{E637EC45-EDB2-4785-882C-8F8EB7D47A9F}" srcOrd="1" destOrd="0" parTransId="{C339CFF7-B16A-4A63-AF14-95D9881BE332}" sibTransId="{6AE9151E-8C65-4C66-B29A-AC401B501263}"/>
    <dgm:cxn modelId="{074BB836-B71E-40AD-9D2E-AD31F5091464}" srcId="{20F26895-0F9E-4CA7-B705-8C9A00F929FE}" destId="{C8C76403-A0FD-4A7B-B73A-8240E2606B5F}" srcOrd="2" destOrd="0" parTransId="{34D6150B-F899-4C7C-A482-77C91BA78019}" sibTransId="{E4DD4E06-9BA9-4A84-8D0B-F752C9E0FB07}"/>
    <dgm:cxn modelId="{C5048A65-C518-43DF-9272-C3E08D9C480C}" srcId="{E637EC45-EDB2-4785-882C-8F8EB7D47A9F}" destId="{FF42925F-D892-423F-9BB6-2DCBDA38020A}" srcOrd="0" destOrd="0" parTransId="{1CB62318-48D0-46DD-BB24-484D2F0F7B0A}" sibTransId="{6A3CD903-3DB8-4E18-ACA9-4FAA27019159}"/>
    <dgm:cxn modelId="{BF1BA445-4882-4ECC-B18F-DC187EA6C3BA}" srcId="{C8C76403-A0FD-4A7B-B73A-8240E2606B5F}" destId="{2CB63CB2-BD01-44E2-AEEF-FB35BEE6769C}" srcOrd="0" destOrd="0" parTransId="{E5DAAD66-4BA7-4857-88A6-4A9B9256A1CF}" sibTransId="{D8250B1D-2949-41DE-9FBF-20F4026F9FA5}"/>
    <dgm:cxn modelId="{5B541068-A5D8-447A-9186-19942C8F576F}" type="presOf" srcId="{4D0ACE05-D9F0-4347-80AD-9802E38B3F99}" destId="{4F7526BA-A656-4551-9703-13AC1DF8A188}" srcOrd="0" destOrd="0" presId="urn:microsoft.com/office/officeart/2005/8/layout/chevron2"/>
    <dgm:cxn modelId="{94E9906C-8ED8-4135-8AE4-A1B215B479DE}" srcId="{20F26895-0F9E-4CA7-B705-8C9A00F929FE}" destId="{4D0ACE05-D9F0-4347-80AD-9802E38B3F99}" srcOrd="0" destOrd="0" parTransId="{D881B9AC-F8CD-4D34-9A1A-FB4865EC9ADD}" sibTransId="{AC1DD1EE-9687-42EA-B7FB-0814738AA893}"/>
    <dgm:cxn modelId="{555D287D-EAD2-4545-A32B-F4CC2242E16D}" type="presOf" srcId="{E637EC45-EDB2-4785-882C-8F8EB7D47A9F}" destId="{0D380E20-5DBA-4C0A-B332-01D6783D1438}" srcOrd="0" destOrd="0" presId="urn:microsoft.com/office/officeart/2005/8/layout/chevron2"/>
    <dgm:cxn modelId="{7696207F-2F3E-4484-8D57-2AFE6C22080D}" type="presOf" srcId="{43905CBD-7D15-42F5-A2DC-03E5D954F7DF}" destId="{BBB8604B-A159-440B-BC12-2C1AA0738FFA}" srcOrd="0" destOrd="0" presId="urn:microsoft.com/office/officeart/2005/8/layout/chevron2"/>
    <dgm:cxn modelId="{C9EDBC7F-B996-4672-8EB7-66529A053179}" type="presOf" srcId="{FF42925F-D892-423F-9BB6-2DCBDA38020A}" destId="{4DE9E20D-3142-4B0B-9EC5-7148DE1B6B82}" srcOrd="0" destOrd="0" presId="urn:microsoft.com/office/officeart/2005/8/layout/chevron2"/>
    <dgm:cxn modelId="{8A293584-80E0-4E3D-8407-BE2C7CCA912F}" type="presOf" srcId="{96D13974-B894-4E89-9AD0-6050033F431E}" destId="{BBB8604B-A159-440B-BC12-2C1AA0738FFA}" srcOrd="0" destOrd="2" presId="urn:microsoft.com/office/officeart/2005/8/layout/chevron2"/>
    <dgm:cxn modelId="{801335A6-1EB2-4E93-AF2C-B024362D26DF}" srcId="{4D0ACE05-D9F0-4347-80AD-9802E38B3F99}" destId="{43905CBD-7D15-42F5-A2DC-03E5D954F7DF}" srcOrd="0" destOrd="0" parTransId="{93DE8B74-3686-4EFB-9455-4B10117FA043}" sibTransId="{63AF4A0D-276E-45E9-A7D2-736125ABA55C}"/>
    <dgm:cxn modelId="{BB9C35B8-1B58-4874-8882-7B777559DBDB}" type="presOf" srcId="{20F26895-0F9E-4CA7-B705-8C9A00F929FE}" destId="{6208AC39-DF6A-4A59-9976-E479B4D9189B}" srcOrd="0" destOrd="0" presId="urn:microsoft.com/office/officeart/2005/8/layout/chevron2"/>
    <dgm:cxn modelId="{7E3ADFB8-F263-497E-AF1D-992EE764637C}" srcId="{4D0ACE05-D9F0-4347-80AD-9802E38B3F99}" destId="{9C6F750A-7E10-4DC6-8720-3E321351EF6F}" srcOrd="1" destOrd="0" parTransId="{F8E144BC-FE55-4014-B43B-25F0A30112A7}" sibTransId="{0BCF3824-BD7B-4B74-A4C8-5421DB689CE8}"/>
    <dgm:cxn modelId="{3DC97DC1-6412-4DD3-973C-15777314DBB3}" type="presOf" srcId="{2CB63CB2-BD01-44E2-AEEF-FB35BEE6769C}" destId="{0E6C0CDA-F6FC-4750-BC33-D75E0B2BD75D}" srcOrd="0" destOrd="0" presId="urn:microsoft.com/office/officeart/2005/8/layout/chevron2"/>
    <dgm:cxn modelId="{6A8594CE-D282-4BA7-8C08-07F7657C3F23}" type="presOf" srcId="{9C6F750A-7E10-4DC6-8720-3E321351EF6F}" destId="{BBB8604B-A159-440B-BC12-2C1AA0738FFA}" srcOrd="0" destOrd="1" presId="urn:microsoft.com/office/officeart/2005/8/layout/chevron2"/>
    <dgm:cxn modelId="{3C32A4FB-39E3-448D-A693-3D688290F27B}" type="presParOf" srcId="{6208AC39-DF6A-4A59-9976-E479B4D9189B}" destId="{4C9CBBF9-8DE1-4EDA-833B-8C1DAE873603}" srcOrd="0" destOrd="0" presId="urn:microsoft.com/office/officeart/2005/8/layout/chevron2"/>
    <dgm:cxn modelId="{B0AEC911-3021-4E4B-B7B6-D2C4F3E0A971}" type="presParOf" srcId="{4C9CBBF9-8DE1-4EDA-833B-8C1DAE873603}" destId="{4F7526BA-A656-4551-9703-13AC1DF8A188}" srcOrd="0" destOrd="0" presId="urn:microsoft.com/office/officeart/2005/8/layout/chevron2"/>
    <dgm:cxn modelId="{1D2A7A0E-AE17-4BA1-B1A7-1208FCB4CAEB}" type="presParOf" srcId="{4C9CBBF9-8DE1-4EDA-833B-8C1DAE873603}" destId="{BBB8604B-A159-440B-BC12-2C1AA0738FFA}" srcOrd="1" destOrd="0" presId="urn:microsoft.com/office/officeart/2005/8/layout/chevron2"/>
    <dgm:cxn modelId="{31B01E18-C472-4BA4-AE35-72B46D940DF3}" type="presParOf" srcId="{6208AC39-DF6A-4A59-9976-E479B4D9189B}" destId="{981C121C-FD3B-4192-BAD9-B462580CD1E3}" srcOrd="1" destOrd="0" presId="urn:microsoft.com/office/officeart/2005/8/layout/chevron2"/>
    <dgm:cxn modelId="{3EF05A0B-3FD6-47E0-9609-3785EBE39D40}" type="presParOf" srcId="{6208AC39-DF6A-4A59-9976-E479B4D9189B}" destId="{62CB1A6C-0903-4D0E-85E5-BD1B07096BFE}" srcOrd="2" destOrd="0" presId="urn:microsoft.com/office/officeart/2005/8/layout/chevron2"/>
    <dgm:cxn modelId="{DE724601-0438-4C84-B615-427162AF3F02}" type="presParOf" srcId="{62CB1A6C-0903-4D0E-85E5-BD1B07096BFE}" destId="{0D380E20-5DBA-4C0A-B332-01D6783D1438}" srcOrd="0" destOrd="0" presId="urn:microsoft.com/office/officeart/2005/8/layout/chevron2"/>
    <dgm:cxn modelId="{57F403B1-0544-42F0-8668-A7E996B16830}" type="presParOf" srcId="{62CB1A6C-0903-4D0E-85E5-BD1B07096BFE}" destId="{4DE9E20D-3142-4B0B-9EC5-7148DE1B6B82}" srcOrd="1" destOrd="0" presId="urn:microsoft.com/office/officeart/2005/8/layout/chevron2"/>
    <dgm:cxn modelId="{ABA2CAC5-F27D-4AB1-ACDC-63790F9C00AC}" type="presParOf" srcId="{6208AC39-DF6A-4A59-9976-E479B4D9189B}" destId="{C3A37070-EED1-4571-A0A7-D0324AAE24E1}" srcOrd="3" destOrd="0" presId="urn:microsoft.com/office/officeart/2005/8/layout/chevron2"/>
    <dgm:cxn modelId="{2AE3FB9D-E4A5-46F4-B0AC-2D6BB1D4EFEF}" type="presParOf" srcId="{6208AC39-DF6A-4A59-9976-E479B4D9189B}" destId="{9C92CFE3-858D-4499-93E3-76248C514C22}" srcOrd="4" destOrd="0" presId="urn:microsoft.com/office/officeart/2005/8/layout/chevron2"/>
    <dgm:cxn modelId="{6CA996D4-92CB-4632-93D2-21D4A3DB76DF}" type="presParOf" srcId="{9C92CFE3-858D-4499-93E3-76248C514C22}" destId="{2801F58A-36C8-401E-A6E4-BAB6AA6AF236}" srcOrd="0" destOrd="0" presId="urn:microsoft.com/office/officeart/2005/8/layout/chevron2"/>
    <dgm:cxn modelId="{38E97044-9558-4275-AA80-A3D3A6FB15F6}" type="presParOf" srcId="{9C92CFE3-858D-4499-93E3-76248C514C22}" destId="{0E6C0CDA-F6FC-4750-BC33-D75E0B2BD75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8DCA61-5515-482C-BF3D-F6C9F63E85EC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0AEA088-70B3-4420-9533-61F16BD4297F}">
      <dgm:prSet phldrT="[Text]"/>
      <dgm:spPr/>
      <dgm:t>
        <a:bodyPr/>
        <a:lstStyle/>
        <a:p>
          <a:r>
            <a:rPr lang="en-US" b="1" dirty="0"/>
            <a:t>Overview</a:t>
          </a:r>
        </a:p>
      </dgm:t>
    </dgm:pt>
    <dgm:pt modelId="{4C4F773D-8D8C-45A5-B45C-BE17F4AF11A4}" type="parTrans" cxnId="{E6536F12-7FEA-4C1D-90C1-D5BD1FFB5B48}">
      <dgm:prSet/>
      <dgm:spPr/>
      <dgm:t>
        <a:bodyPr/>
        <a:lstStyle/>
        <a:p>
          <a:endParaRPr lang="en-US"/>
        </a:p>
      </dgm:t>
    </dgm:pt>
    <dgm:pt modelId="{B40E6D67-885A-4282-8D68-B777828139DF}" type="sibTrans" cxnId="{E6536F12-7FEA-4C1D-90C1-D5BD1FFB5B48}">
      <dgm:prSet/>
      <dgm:spPr/>
      <dgm:t>
        <a:bodyPr/>
        <a:lstStyle/>
        <a:p>
          <a:endParaRPr lang="en-US"/>
        </a:p>
      </dgm:t>
    </dgm:pt>
    <dgm:pt modelId="{18E1EABE-F1ED-47C9-A20F-4DC91C61E250}">
      <dgm:prSet phldrT="[Text]" custT="1"/>
      <dgm:spPr/>
      <dgm:t>
        <a:bodyPr/>
        <a:lstStyle/>
        <a:p>
          <a:pPr>
            <a:buNone/>
          </a:pPr>
          <a:r>
            <a:rPr lang="en-US" sz="1000" dirty="0"/>
            <a:t>C</a:t>
          </a:r>
          <a:r>
            <a:rPr lang="en-US" sz="1000" baseline="-25000" dirty="0"/>
            <a:t>2</a:t>
          </a:r>
          <a:r>
            <a:rPr lang="en-US" sz="1000" dirty="0"/>
            <a:t>H</a:t>
          </a:r>
          <a:r>
            <a:rPr lang="en-US" sz="1000" baseline="-25000" dirty="0"/>
            <a:t>4</a:t>
          </a:r>
          <a:r>
            <a:rPr lang="en-US" sz="1000" dirty="0"/>
            <a:t> + CH</a:t>
          </a:r>
          <a:r>
            <a:rPr lang="en-US" sz="1000" baseline="-25000" dirty="0"/>
            <a:t>3</a:t>
          </a:r>
          <a:r>
            <a:rPr lang="en-US" sz="1000" dirty="0"/>
            <a:t>COOH + ½ O</a:t>
          </a:r>
          <a:r>
            <a:rPr lang="en-US" sz="1000" baseline="-25000" dirty="0"/>
            <a:t>2 </a:t>
          </a:r>
          <a:r>
            <a:rPr lang="en-US" sz="1000" dirty="0">
              <a:sym typeface="Wingdings" panose="05000000000000000000" pitchFamily="2" charset="2"/>
            </a:rPr>
            <a:t></a:t>
          </a:r>
          <a:r>
            <a:rPr lang="en-US" sz="1000" dirty="0"/>
            <a:t>CH</a:t>
          </a:r>
          <a:r>
            <a:rPr lang="en-US" sz="1000" baseline="-25000" dirty="0"/>
            <a:t>2</a:t>
          </a:r>
          <a:r>
            <a:rPr lang="en-US" sz="1000" dirty="0"/>
            <a:t>=CHOCOCH</a:t>
          </a:r>
          <a:r>
            <a:rPr lang="en-US" sz="1000" baseline="-25000" dirty="0"/>
            <a:t>3</a:t>
          </a:r>
          <a:r>
            <a:rPr lang="en-US" sz="1000" dirty="0"/>
            <a:t> + H</a:t>
          </a:r>
          <a:r>
            <a:rPr lang="en-US" sz="1000" baseline="-25000" dirty="0"/>
            <a:t>2</a:t>
          </a:r>
          <a:r>
            <a:rPr lang="en-US" sz="1000" dirty="0"/>
            <a:t>O</a:t>
          </a:r>
        </a:p>
      </dgm:t>
    </dgm:pt>
    <dgm:pt modelId="{C150FBD4-F7EA-4E71-B1D7-5CEA4F581654}" type="parTrans" cxnId="{6DC021DE-C8FD-427A-AEE3-42834F547FA4}">
      <dgm:prSet/>
      <dgm:spPr/>
      <dgm:t>
        <a:bodyPr/>
        <a:lstStyle/>
        <a:p>
          <a:endParaRPr lang="en-US"/>
        </a:p>
      </dgm:t>
    </dgm:pt>
    <dgm:pt modelId="{D14E4E72-A23D-4337-AE73-A4E4C45E17E8}" type="sibTrans" cxnId="{6DC021DE-C8FD-427A-AEE3-42834F547FA4}">
      <dgm:prSet/>
      <dgm:spPr/>
      <dgm:t>
        <a:bodyPr/>
        <a:lstStyle/>
        <a:p>
          <a:endParaRPr lang="en-US"/>
        </a:p>
      </dgm:t>
    </dgm:pt>
    <dgm:pt modelId="{AFAC3B6D-0CFF-44EC-9DDA-F1E026037B1F}">
      <dgm:prSet phldrT="[Text]"/>
      <dgm:spPr/>
      <dgm:t>
        <a:bodyPr/>
        <a:lstStyle/>
        <a:p>
          <a:r>
            <a:rPr lang="en-US" b="1" dirty="0"/>
            <a:t>Aspen Dynamics</a:t>
          </a:r>
        </a:p>
      </dgm:t>
    </dgm:pt>
    <dgm:pt modelId="{5942B6D5-235B-4E0E-8D74-422ADF53684E}" type="parTrans" cxnId="{BEDF3D85-8018-4F70-8E27-274BD8203221}">
      <dgm:prSet/>
      <dgm:spPr/>
      <dgm:t>
        <a:bodyPr/>
        <a:lstStyle/>
        <a:p>
          <a:endParaRPr lang="en-US"/>
        </a:p>
      </dgm:t>
    </dgm:pt>
    <dgm:pt modelId="{E57F26E6-571F-45A3-8140-0773E78A32B1}" type="sibTrans" cxnId="{BEDF3D85-8018-4F70-8E27-274BD8203221}">
      <dgm:prSet/>
      <dgm:spPr/>
      <dgm:t>
        <a:bodyPr/>
        <a:lstStyle/>
        <a:p>
          <a:endParaRPr lang="en-US"/>
        </a:p>
      </dgm:t>
    </dgm:pt>
    <dgm:pt modelId="{79761037-079B-43EE-B74B-0D4A924933D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/>
            <a:t>Initial development in Aspen Plus for steady-state</a:t>
          </a:r>
        </a:p>
      </dgm:t>
    </dgm:pt>
    <dgm:pt modelId="{CCFC3902-EF43-40D5-93EE-047B3722F83C}" type="parTrans" cxnId="{32FA7239-CDA3-4A33-85F7-6546AFD1F4AF}">
      <dgm:prSet/>
      <dgm:spPr/>
      <dgm:t>
        <a:bodyPr/>
        <a:lstStyle/>
        <a:p>
          <a:endParaRPr lang="en-US"/>
        </a:p>
      </dgm:t>
    </dgm:pt>
    <dgm:pt modelId="{49203A8B-EA9C-48B0-99DF-82027F065496}" type="sibTrans" cxnId="{32FA7239-CDA3-4A33-85F7-6546AFD1F4AF}">
      <dgm:prSet/>
      <dgm:spPr/>
      <dgm:t>
        <a:bodyPr/>
        <a:lstStyle/>
        <a:p>
          <a:endParaRPr lang="en-US"/>
        </a:p>
      </dgm:t>
    </dgm:pt>
    <dgm:pt modelId="{500A211B-DF49-40E3-8951-23484F832ABD}">
      <dgm:prSet phldrT="[Text]"/>
      <dgm:spPr/>
      <dgm:t>
        <a:bodyPr/>
        <a:lstStyle/>
        <a:p>
          <a:r>
            <a:rPr lang="en-US" b="1" dirty="0"/>
            <a:t>MATLAB</a:t>
          </a:r>
        </a:p>
      </dgm:t>
    </dgm:pt>
    <dgm:pt modelId="{7EFBC959-507F-489B-88D3-FB7C1CEC9E81}" type="parTrans" cxnId="{83D79E4C-7FBF-4DED-9BC5-CCF6EFEB7BE1}">
      <dgm:prSet/>
      <dgm:spPr/>
      <dgm:t>
        <a:bodyPr/>
        <a:lstStyle/>
        <a:p>
          <a:endParaRPr lang="en-US"/>
        </a:p>
      </dgm:t>
    </dgm:pt>
    <dgm:pt modelId="{CD8DFFDC-EF64-42B9-AB75-7B482DC52387}" type="sibTrans" cxnId="{83D79E4C-7FBF-4DED-9BC5-CCF6EFEB7BE1}">
      <dgm:prSet/>
      <dgm:spPr/>
      <dgm:t>
        <a:bodyPr/>
        <a:lstStyle/>
        <a:p>
          <a:endParaRPr lang="en-US"/>
        </a:p>
      </dgm:t>
    </dgm:pt>
    <dgm:pt modelId="{47622867-DAAF-4B5B-AB79-E33A8F7D718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/>
            <a:t>Nonlinear codes replicating Aspen flowsheet</a:t>
          </a:r>
        </a:p>
      </dgm:t>
    </dgm:pt>
    <dgm:pt modelId="{9E7EA7F0-0728-4261-9CFA-B9B583E7AFD3}" type="parTrans" cxnId="{84D59F18-56AF-4C7E-8F38-454087A5B39B}">
      <dgm:prSet/>
      <dgm:spPr/>
      <dgm:t>
        <a:bodyPr/>
        <a:lstStyle/>
        <a:p>
          <a:endParaRPr lang="en-US"/>
        </a:p>
      </dgm:t>
    </dgm:pt>
    <dgm:pt modelId="{856B5889-D026-42A6-878A-9E4131B49A4A}" type="sibTrans" cxnId="{84D59F18-56AF-4C7E-8F38-454087A5B39B}">
      <dgm:prSet/>
      <dgm:spPr/>
      <dgm:t>
        <a:bodyPr/>
        <a:lstStyle/>
        <a:p>
          <a:endParaRPr lang="en-US"/>
        </a:p>
      </dgm:t>
    </dgm:pt>
    <dgm:pt modelId="{DEFC8CCB-6700-4694-B26B-5D762BFFD51E}">
      <dgm:prSet/>
      <dgm:spPr/>
      <dgm:t>
        <a:bodyPr/>
        <a:lstStyle/>
        <a:p>
          <a:r>
            <a:rPr lang="en-US" b="1" dirty="0"/>
            <a:t>Main mismatches</a:t>
          </a:r>
        </a:p>
      </dgm:t>
    </dgm:pt>
    <dgm:pt modelId="{7BF1E9B1-48E1-4BF6-9C6F-245317CC6213}" type="parTrans" cxnId="{550BC95B-ECCB-41A6-B98C-A6DBDFD4DC30}">
      <dgm:prSet/>
      <dgm:spPr/>
      <dgm:t>
        <a:bodyPr/>
        <a:lstStyle/>
        <a:p>
          <a:endParaRPr lang="en-US"/>
        </a:p>
      </dgm:t>
    </dgm:pt>
    <dgm:pt modelId="{EE4E7940-AEE4-4A60-812B-9DACC948B165}" type="sibTrans" cxnId="{550BC95B-ECCB-41A6-B98C-A6DBDFD4DC30}">
      <dgm:prSet/>
      <dgm:spPr/>
      <dgm:t>
        <a:bodyPr/>
        <a:lstStyle/>
        <a:p>
          <a:endParaRPr lang="en-US"/>
        </a:p>
      </dgm:t>
    </dgm:pt>
    <dgm:pt modelId="{93720211-3966-45CF-98E3-2920DA5DE607}">
      <dgm:prSet phldrT="[Text]"/>
      <dgm:spPr/>
      <dgm:t>
        <a:bodyPr/>
        <a:lstStyle/>
        <a:p>
          <a:endParaRPr lang="en-US" sz="1400" dirty="0"/>
        </a:p>
      </dgm:t>
    </dgm:pt>
    <dgm:pt modelId="{385B6590-C1D3-41F9-BE00-7C90EFAEA851}" type="parTrans" cxnId="{B545D864-D8EF-4E03-A66B-ED6534E82BD0}">
      <dgm:prSet/>
      <dgm:spPr/>
      <dgm:t>
        <a:bodyPr/>
        <a:lstStyle/>
        <a:p>
          <a:endParaRPr lang="en-US"/>
        </a:p>
      </dgm:t>
    </dgm:pt>
    <dgm:pt modelId="{2867AC2A-DC24-42C7-8B9E-F62A30EC427E}" type="sibTrans" cxnId="{B545D864-D8EF-4E03-A66B-ED6534E82BD0}">
      <dgm:prSet/>
      <dgm:spPr/>
      <dgm:t>
        <a:bodyPr/>
        <a:lstStyle/>
        <a:p>
          <a:endParaRPr lang="en-US"/>
        </a:p>
      </dgm:t>
    </dgm:pt>
    <dgm:pt modelId="{67BD2A3F-090C-412C-A4E9-8AB39CC4D52A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C</a:t>
          </a:r>
          <a:r>
            <a:rPr lang="en-US" sz="1050" baseline="-25000" dirty="0"/>
            <a:t>2</a:t>
          </a:r>
          <a:r>
            <a:rPr lang="en-US" sz="1050" dirty="0"/>
            <a:t>H</a:t>
          </a:r>
          <a:r>
            <a:rPr lang="en-US" sz="1050" baseline="-25000" dirty="0"/>
            <a:t>4</a:t>
          </a:r>
          <a:r>
            <a:rPr lang="en-US" sz="1050" dirty="0"/>
            <a:t> + 3O</a:t>
          </a:r>
          <a:r>
            <a:rPr lang="en-US" sz="1050" baseline="-25000" dirty="0"/>
            <a:t>2</a:t>
          </a:r>
          <a:r>
            <a:rPr lang="en-US" sz="1050" dirty="0"/>
            <a:t> </a:t>
          </a:r>
          <a:r>
            <a:rPr lang="en-US" sz="1050" dirty="0">
              <a:sym typeface="Wingdings" panose="05000000000000000000" pitchFamily="2" charset="2"/>
            </a:rPr>
            <a:t></a:t>
          </a:r>
          <a:r>
            <a:rPr lang="en-US" sz="1050" dirty="0"/>
            <a:t> 2CO</a:t>
          </a:r>
          <a:r>
            <a:rPr lang="en-US" sz="1050" baseline="-25000" dirty="0"/>
            <a:t>2</a:t>
          </a:r>
          <a:r>
            <a:rPr lang="en-US" sz="1050" dirty="0"/>
            <a:t> + 2H</a:t>
          </a:r>
          <a:r>
            <a:rPr lang="en-US" sz="1050" baseline="-25000" dirty="0"/>
            <a:t>2</a:t>
          </a:r>
          <a:r>
            <a:rPr lang="en-US" sz="1050" dirty="0"/>
            <a:t>O</a:t>
          </a:r>
        </a:p>
      </dgm:t>
    </dgm:pt>
    <dgm:pt modelId="{0BB2730F-3986-4242-9FDF-D83ECFD2D7D3}" type="parTrans" cxnId="{F016AA3E-7A56-4A45-AFEE-2BC7D0924CCE}">
      <dgm:prSet/>
      <dgm:spPr/>
      <dgm:t>
        <a:bodyPr/>
        <a:lstStyle/>
        <a:p>
          <a:endParaRPr lang="en-US"/>
        </a:p>
      </dgm:t>
    </dgm:pt>
    <dgm:pt modelId="{06D8FCC2-07A0-49AE-A093-41AE336A44AB}" type="sibTrans" cxnId="{F016AA3E-7A56-4A45-AFEE-2BC7D0924CCE}">
      <dgm:prSet/>
      <dgm:spPr/>
      <dgm:t>
        <a:bodyPr/>
        <a:lstStyle/>
        <a:p>
          <a:endParaRPr lang="en-US"/>
        </a:p>
      </dgm:t>
    </dgm:pt>
    <dgm:pt modelId="{B1FDEB95-C612-4DFB-BA57-3D2A67C4391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/>
            <a:t>Absorber (rate-based) in MATLAB vs (equilibrium) Aspen</a:t>
          </a:r>
        </a:p>
      </dgm:t>
    </dgm:pt>
    <dgm:pt modelId="{AA746CA4-E08E-4E61-89FD-B9A74F7D2913}" type="parTrans" cxnId="{7D983110-2E73-4907-953E-20A59566CA8D}">
      <dgm:prSet/>
      <dgm:spPr/>
      <dgm:t>
        <a:bodyPr/>
        <a:lstStyle/>
        <a:p>
          <a:endParaRPr lang="en-US"/>
        </a:p>
      </dgm:t>
    </dgm:pt>
    <dgm:pt modelId="{687FEE4E-98F4-4BC2-A8A5-82B12FF3D8DD}" type="sibTrans" cxnId="{7D983110-2E73-4907-953E-20A59566CA8D}">
      <dgm:prSet/>
      <dgm:spPr/>
      <dgm:t>
        <a:bodyPr/>
        <a:lstStyle/>
        <a:p>
          <a:endParaRPr lang="en-US"/>
        </a:p>
      </dgm:t>
    </dgm:pt>
    <dgm:pt modelId="{07D76B64-1E77-4346-AD4D-908A81EFB96F}">
      <dgm:prSet phldrT="[Text]" custT="1"/>
      <dgm:spPr/>
      <dgm:t>
        <a:bodyPr/>
        <a:lstStyle/>
        <a:p>
          <a:pPr>
            <a:buNone/>
          </a:pPr>
          <a:r>
            <a:rPr lang="en-US" sz="1000" dirty="0"/>
            <a:t>Main reaction:</a:t>
          </a:r>
        </a:p>
      </dgm:t>
    </dgm:pt>
    <dgm:pt modelId="{82182F0A-F36A-4A7A-9119-B47AA75F5462}" type="parTrans" cxnId="{579829AC-460A-4580-94CF-05BE93982E80}">
      <dgm:prSet/>
      <dgm:spPr/>
      <dgm:t>
        <a:bodyPr/>
        <a:lstStyle/>
        <a:p>
          <a:endParaRPr lang="en-US"/>
        </a:p>
      </dgm:t>
    </dgm:pt>
    <dgm:pt modelId="{367589F9-BF33-406A-B63A-637610406F5A}" type="sibTrans" cxnId="{579829AC-460A-4580-94CF-05BE93982E80}">
      <dgm:prSet/>
      <dgm:spPr/>
      <dgm:t>
        <a:bodyPr/>
        <a:lstStyle/>
        <a:p>
          <a:endParaRPr lang="en-US"/>
        </a:p>
      </dgm:t>
    </dgm:pt>
    <dgm:pt modelId="{198AA774-11D7-437B-9519-453A7C2F6C9B}">
      <dgm:prSet phldrT="[Text]" custT="1"/>
      <dgm:spPr/>
      <dgm:t>
        <a:bodyPr/>
        <a:lstStyle/>
        <a:p>
          <a:pPr>
            <a:buNone/>
          </a:pPr>
          <a:endParaRPr lang="en-US" sz="1000" dirty="0"/>
        </a:p>
      </dgm:t>
    </dgm:pt>
    <dgm:pt modelId="{0D88D00C-1806-4C16-AD2B-D17CB0363FC7}" type="parTrans" cxnId="{0FD0B1DA-98CA-4C83-A149-9D514AFBD230}">
      <dgm:prSet/>
      <dgm:spPr/>
      <dgm:t>
        <a:bodyPr/>
        <a:lstStyle/>
        <a:p>
          <a:endParaRPr lang="en-US"/>
        </a:p>
      </dgm:t>
    </dgm:pt>
    <dgm:pt modelId="{717067AB-F7D4-430E-8811-395A13213907}" type="sibTrans" cxnId="{0FD0B1DA-98CA-4C83-A149-9D514AFBD230}">
      <dgm:prSet/>
      <dgm:spPr/>
      <dgm:t>
        <a:bodyPr/>
        <a:lstStyle/>
        <a:p>
          <a:endParaRPr lang="en-US"/>
        </a:p>
      </dgm:t>
    </dgm:pt>
    <dgm:pt modelId="{50F5D745-F67F-451E-9472-D3974968AF8F}">
      <dgm:prSet phldrT="[Text]" custT="1"/>
      <dgm:spPr/>
      <dgm:t>
        <a:bodyPr/>
        <a:lstStyle/>
        <a:p>
          <a:pPr>
            <a:buNone/>
          </a:pPr>
          <a:r>
            <a:rPr lang="en-US" sz="1000" dirty="0"/>
            <a:t>Side reaction:</a:t>
          </a:r>
        </a:p>
      </dgm:t>
    </dgm:pt>
    <dgm:pt modelId="{BDA0E0E6-89B0-4D49-B19D-E7E0233336F8}" type="parTrans" cxnId="{BDECA1DA-E5EB-4A59-9C5F-D71879585C99}">
      <dgm:prSet/>
      <dgm:spPr/>
      <dgm:t>
        <a:bodyPr/>
        <a:lstStyle/>
        <a:p>
          <a:endParaRPr lang="en-US"/>
        </a:p>
      </dgm:t>
    </dgm:pt>
    <dgm:pt modelId="{1C1628E8-D164-479B-96C0-2B38C6A2BC4D}" type="sibTrans" cxnId="{BDECA1DA-E5EB-4A59-9C5F-D71879585C99}">
      <dgm:prSet/>
      <dgm:spPr/>
      <dgm:t>
        <a:bodyPr/>
        <a:lstStyle/>
        <a:p>
          <a:endParaRPr lang="en-US"/>
        </a:p>
      </dgm:t>
    </dgm:pt>
    <dgm:pt modelId="{10F67031-7B9F-4280-B336-812AA62026D4}">
      <dgm:prSet phldrT="[Text]" custT="1"/>
      <dgm:spPr/>
      <dgm:t>
        <a:bodyPr/>
        <a:lstStyle/>
        <a:p>
          <a:pPr>
            <a:buNone/>
          </a:pPr>
          <a:endParaRPr lang="en-US" sz="1000" dirty="0"/>
        </a:p>
      </dgm:t>
    </dgm:pt>
    <dgm:pt modelId="{0B108C2A-1830-4E62-9D5A-DA581D85B71B}" type="parTrans" cxnId="{048C5CBD-01E2-4E4C-8EF1-00F457A75FE8}">
      <dgm:prSet/>
      <dgm:spPr/>
      <dgm:t>
        <a:bodyPr/>
        <a:lstStyle/>
        <a:p>
          <a:endParaRPr lang="en-US"/>
        </a:p>
      </dgm:t>
    </dgm:pt>
    <dgm:pt modelId="{DEC4B13C-4FD4-4CA5-9E1C-B9694B6223E3}" type="sibTrans" cxnId="{048C5CBD-01E2-4E4C-8EF1-00F457A75FE8}">
      <dgm:prSet/>
      <dgm:spPr/>
      <dgm:t>
        <a:bodyPr/>
        <a:lstStyle/>
        <a:p>
          <a:endParaRPr lang="en-US"/>
        </a:p>
      </dgm:t>
    </dgm:pt>
    <dgm:pt modelId="{853EAF0D-BA02-40E7-BB0B-218587FC1E30}">
      <dgm:prSet phldrT="[Text]" custT="1"/>
      <dgm:spPr/>
      <dgm:t>
        <a:bodyPr/>
        <a:lstStyle/>
        <a:p>
          <a:pPr>
            <a:buNone/>
          </a:pPr>
          <a:endParaRPr lang="en-US" sz="1000" dirty="0"/>
        </a:p>
      </dgm:t>
    </dgm:pt>
    <dgm:pt modelId="{CAD26CF4-A4EA-4C90-BA94-81615346413C}" type="parTrans" cxnId="{6E797AE6-08B1-4413-8ACE-03CEC6CE493A}">
      <dgm:prSet/>
      <dgm:spPr/>
      <dgm:t>
        <a:bodyPr/>
        <a:lstStyle/>
        <a:p>
          <a:endParaRPr lang="en-US"/>
        </a:p>
      </dgm:t>
    </dgm:pt>
    <dgm:pt modelId="{8C24F0C3-302C-429D-B33B-E98A2C997088}" type="sibTrans" cxnId="{6E797AE6-08B1-4413-8ACE-03CEC6CE493A}">
      <dgm:prSet/>
      <dgm:spPr/>
      <dgm:t>
        <a:bodyPr/>
        <a:lstStyle/>
        <a:p>
          <a:endParaRPr lang="en-US"/>
        </a:p>
      </dgm:t>
    </dgm:pt>
    <dgm:pt modelId="{3BBD0B37-083C-4343-AF73-58296E2463B9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  Vinyl acetate is an industrial polymer used in making glues, paints, textiles etc.</a:t>
          </a:r>
        </a:p>
      </dgm:t>
    </dgm:pt>
    <dgm:pt modelId="{2AE48D82-47D8-41BA-88FD-3A74C687A89D}" type="parTrans" cxnId="{AC095F52-D55F-4F2E-83A3-583A5B470227}">
      <dgm:prSet/>
      <dgm:spPr/>
      <dgm:t>
        <a:bodyPr/>
        <a:lstStyle/>
        <a:p>
          <a:endParaRPr lang="en-US"/>
        </a:p>
      </dgm:t>
    </dgm:pt>
    <dgm:pt modelId="{79E46ED0-40F0-4EB6-9263-6802C97BE500}" type="sibTrans" cxnId="{AC095F52-D55F-4F2E-83A3-583A5B470227}">
      <dgm:prSet/>
      <dgm:spPr/>
      <dgm:t>
        <a:bodyPr/>
        <a:lstStyle/>
        <a:p>
          <a:endParaRPr lang="en-US"/>
        </a:p>
      </dgm:t>
    </dgm:pt>
    <dgm:pt modelId="{57695B70-B400-4F0F-9982-05B9CF18EE38}">
      <dgm:prSet phldrT="[Text]" custT="1"/>
      <dgm:spPr/>
      <dgm:t>
        <a:bodyPr/>
        <a:lstStyle/>
        <a:p>
          <a:pPr>
            <a:buNone/>
          </a:pPr>
          <a:endParaRPr lang="en-US" sz="1050" dirty="0"/>
        </a:p>
      </dgm:t>
    </dgm:pt>
    <dgm:pt modelId="{98052C92-0469-4944-9925-35C66B30C903}" type="parTrans" cxnId="{C347EC95-EC25-46D9-8364-99FE2C093754}">
      <dgm:prSet/>
      <dgm:spPr/>
      <dgm:t>
        <a:bodyPr/>
        <a:lstStyle/>
        <a:p>
          <a:endParaRPr lang="en-US"/>
        </a:p>
      </dgm:t>
    </dgm:pt>
    <dgm:pt modelId="{F7CF0345-86C1-4E67-8E9A-39E2F07577F2}" type="sibTrans" cxnId="{C347EC95-EC25-46D9-8364-99FE2C093754}">
      <dgm:prSet/>
      <dgm:spPr/>
      <dgm:t>
        <a:bodyPr/>
        <a:lstStyle/>
        <a:p>
          <a:endParaRPr lang="en-US"/>
        </a:p>
      </dgm:t>
    </dgm:pt>
    <dgm:pt modelId="{43E9C7FD-9962-4CF8-958D-746DFE441D4F}">
      <dgm:prSet phldrT="[Text]" custT="1"/>
      <dgm:spPr/>
      <dgm:t>
        <a:bodyPr/>
        <a:lstStyle/>
        <a:p>
          <a:pPr>
            <a:buNone/>
          </a:pPr>
          <a:endParaRPr lang="en-US" sz="1050" dirty="0"/>
        </a:p>
      </dgm:t>
    </dgm:pt>
    <dgm:pt modelId="{9E687AE2-9F68-42E1-82D9-87DA13228442}" type="parTrans" cxnId="{13AFE8A4-84CF-4514-B15B-2AC91056ED5A}">
      <dgm:prSet/>
      <dgm:spPr/>
      <dgm:t>
        <a:bodyPr/>
        <a:lstStyle/>
        <a:p>
          <a:endParaRPr lang="en-US"/>
        </a:p>
      </dgm:t>
    </dgm:pt>
    <dgm:pt modelId="{EA5E398A-02F9-47CA-95DA-1100EFF9B1DD}" type="sibTrans" cxnId="{13AFE8A4-84CF-4514-B15B-2AC91056ED5A}">
      <dgm:prSet/>
      <dgm:spPr/>
      <dgm:t>
        <a:bodyPr/>
        <a:lstStyle/>
        <a:p>
          <a:endParaRPr lang="en-US"/>
        </a:p>
      </dgm:t>
    </dgm:pt>
    <dgm:pt modelId="{AE9C88B9-E380-4C75-B271-7946ABFD918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/>
            <a:t>Transported to Aspen Dynamics</a:t>
          </a:r>
        </a:p>
      </dgm:t>
    </dgm:pt>
    <dgm:pt modelId="{594756C5-5427-4821-ABA9-9596F31AAB0F}" type="parTrans" cxnId="{25336612-BC22-4EF3-B228-82C722F3A571}">
      <dgm:prSet/>
      <dgm:spPr/>
      <dgm:t>
        <a:bodyPr/>
        <a:lstStyle/>
        <a:p>
          <a:endParaRPr lang="en-US"/>
        </a:p>
      </dgm:t>
    </dgm:pt>
    <dgm:pt modelId="{2F043B22-BE94-420E-9ACF-9FA406984965}" type="sibTrans" cxnId="{25336612-BC22-4EF3-B228-82C722F3A571}">
      <dgm:prSet/>
      <dgm:spPr/>
      <dgm:t>
        <a:bodyPr/>
        <a:lstStyle/>
        <a:p>
          <a:endParaRPr lang="en-US"/>
        </a:p>
      </dgm:t>
    </dgm:pt>
    <dgm:pt modelId="{687B0D23-CBAB-4622-8B63-9F2DB2E1CF74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sz="1050" dirty="0"/>
        </a:p>
      </dgm:t>
    </dgm:pt>
    <dgm:pt modelId="{4BA545E9-4CD6-42B6-9D35-820D704E7554}" type="parTrans" cxnId="{C697FEBE-8BB9-4433-9A96-8A9F4D24D404}">
      <dgm:prSet/>
      <dgm:spPr/>
      <dgm:t>
        <a:bodyPr/>
        <a:lstStyle/>
        <a:p>
          <a:endParaRPr lang="en-US"/>
        </a:p>
      </dgm:t>
    </dgm:pt>
    <dgm:pt modelId="{8BACCEA1-ABDE-4779-834E-B058BAB29BB5}" type="sibTrans" cxnId="{C697FEBE-8BB9-4433-9A96-8A9F4D24D404}">
      <dgm:prSet/>
      <dgm:spPr/>
      <dgm:t>
        <a:bodyPr/>
        <a:lstStyle/>
        <a:p>
          <a:endParaRPr lang="en-US"/>
        </a:p>
      </dgm:t>
    </dgm:pt>
    <dgm:pt modelId="{CDA0FE26-E7D2-403B-B205-9A4EE690911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/>
            <a:t>25 single input single output (SISO) control loops</a:t>
          </a:r>
        </a:p>
      </dgm:t>
    </dgm:pt>
    <dgm:pt modelId="{4FA2BF48-5591-4967-B391-F2CC3242C0D8}" type="parTrans" cxnId="{B170CA27-B524-4D8D-938C-7D28505099E8}">
      <dgm:prSet/>
      <dgm:spPr/>
      <dgm:t>
        <a:bodyPr/>
        <a:lstStyle/>
        <a:p>
          <a:endParaRPr lang="en-US"/>
        </a:p>
      </dgm:t>
    </dgm:pt>
    <dgm:pt modelId="{59A2F6BB-E68C-45C0-98BA-6446451BCD16}" type="sibTrans" cxnId="{B170CA27-B524-4D8D-938C-7D28505099E8}">
      <dgm:prSet/>
      <dgm:spPr/>
      <dgm:t>
        <a:bodyPr/>
        <a:lstStyle/>
        <a:p>
          <a:endParaRPr lang="en-US"/>
        </a:p>
      </dgm:t>
    </dgm:pt>
    <dgm:pt modelId="{C4C75E9D-8947-4191-A02C-570FBB8C1358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sz="1050" dirty="0"/>
        </a:p>
      </dgm:t>
    </dgm:pt>
    <dgm:pt modelId="{D7C4D776-4604-49A0-880A-4A5984E00D60}" type="parTrans" cxnId="{F91FF698-DEF4-45A3-AF70-B31594889A10}">
      <dgm:prSet/>
      <dgm:spPr/>
      <dgm:t>
        <a:bodyPr/>
        <a:lstStyle/>
        <a:p>
          <a:endParaRPr lang="en-US"/>
        </a:p>
      </dgm:t>
    </dgm:pt>
    <dgm:pt modelId="{06B19F7C-6389-4F7A-9314-E7BFBA99A1E2}" type="sibTrans" cxnId="{F91FF698-DEF4-45A3-AF70-B31594889A10}">
      <dgm:prSet/>
      <dgm:spPr/>
      <dgm:t>
        <a:bodyPr/>
        <a:lstStyle/>
        <a:p>
          <a:endParaRPr lang="en-US"/>
        </a:p>
      </dgm:t>
    </dgm:pt>
    <dgm:pt modelId="{00CC2368-2BAF-408A-823A-B9FF959F423C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050" dirty="0"/>
            <a:t>Main control objectives:</a:t>
          </a:r>
        </a:p>
      </dgm:t>
    </dgm:pt>
    <dgm:pt modelId="{51D4153B-021D-4CAF-BDDD-72DB1983DC68}" type="parTrans" cxnId="{D18C0017-507E-49A0-A70A-17C387B6D11A}">
      <dgm:prSet/>
      <dgm:spPr/>
      <dgm:t>
        <a:bodyPr/>
        <a:lstStyle/>
        <a:p>
          <a:endParaRPr lang="en-US"/>
        </a:p>
      </dgm:t>
    </dgm:pt>
    <dgm:pt modelId="{992B3587-7608-4801-AC12-C65C96F29B61}" type="sibTrans" cxnId="{D18C0017-507E-49A0-A70A-17C387B6D11A}">
      <dgm:prSet/>
      <dgm:spPr/>
      <dgm:t>
        <a:bodyPr/>
        <a:lstStyle/>
        <a:p>
          <a:endParaRPr lang="en-US"/>
        </a:p>
      </dgm:t>
    </dgm:pt>
    <dgm:pt modelId="{02946267-4B91-4FFA-B5C9-55B317B2769E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sz="1050" dirty="0"/>
        </a:p>
      </dgm:t>
    </dgm:pt>
    <dgm:pt modelId="{BDBA869B-F2C2-40A0-B11A-EDBECE23CD42}" type="parTrans" cxnId="{E8EECA80-8BFD-46B1-B222-C17E9C85A9F5}">
      <dgm:prSet/>
      <dgm:spPr/>
      <dgm:t>
        <a:bodyPr/>
        <a:lstStyle/>
        <a:p>
          <a:endParaRPr lang="en-US"/>
        </a:p>
      </dgm:t>
    </dgm:pt>
    <dgm:pt modelId="{A3E4ED52-FD25-4FEC-AFB1-12F10B1EED11}" type="sibTrans" cxnId="{E8EECA80-8BFD-46B1-B222-C17E9C85A9F5}">
      <dgm:prSet/>
      <dgm:spPr/>
      <dgm:t>
        <a:bodyPr/>
        <a:lstStyle/>
        <a:p>
          <a:endParaRPr lang="en-US"/>
        </a:p>
      </dgm:t>
    </dgm:pt>
    <dgm:pt modelId="{69277DD7-B9F0-49E4-811D-00F71DAA278E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050" dirty="0"/>
            <a:t>1. Reactor feed O2  concentration</a:t>
          </a:r>
        </a:p>
      </dgm:t>
    </dgm:pt>
    <dgm:pt modelId="{5D837809-79D0-45C6-B2BF-935505B0141B}" type="parTrans" cxnId="{F74F95DB-E995-4E82-8075-7541F1878F5C}">
      <dgm:prSet/>
      <dgm:spPr/>
      <dgm:t>
        <a:bodyPr/>
        <a:lstStyle/>
        <a:p>
          <a:endParaRPr lang="en-US"/>
        </a:p>
      </dgm:t>
    </dgm:pt>
    <dgm:pt modelId="{2DFD08C3-E023-4274-ACED-143DA7E1C1B3}" type="sibTrans" cxnId="{F74F95DB-E995-4E82-8075-7541F1878F5C}">
      <dgm:prSet/>
      <dgm:spPr/>
      <dgm:t>
        <a:bodyPr/>
        <a:lstStyle/>
        <a:p>
          <a:endParaRPr lang="en-US"/>
        </a:p>
      </dgm:t>
    </dgm:pt>
    <dgm:pt modelId="{B2179716-0148-4DE4-9223-D97F9A4494BE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 sz="1050" dirty="0"/>
        </a:p>
      </dgm:t>
    </dgm:pt>
    <dgm:pt modelId="{B7442AEA-B159-4797-8BBA-A19CDD7BA254}" type="parTrans" cxnId="{69262731-AD69-420A-B4D8-3634B6FF21A9}">
      <dgm:prSet/>
      <dgm:spPr/>
      <dgm:t>
        <a:bodyPr/>
        <a:lstStyle/>
        <a:p>
          <a:endParaRPr lang="en-US"/>
        </a:p>
      </dgm:t>
    </dgm:pt>
    <dgm:pt modelId="{AF714BB7-3554-4949-89B9-348B378D1327}" type="sibTrans" cxnId="{69262731-AD69-420A-B4D8-3634B6FF21A9}">
      <dgm:prSet/>
      <dgm:spPr/>
      <dgm:t>
        <a:bodyPr/>
        <a:lstStyle/>
        <a:p>
          <a:endParaRPr lang="en-US"/>
        </a:p>
      </dgm:t>
    </dgm:pt>
    <dgm:pt modelId="{0CB7C59D-22B8-4714-B590-611116C7A7BE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050" dirty="0"/>
            <a:t>2. Reactor peak temperature</a:t>
          </a:r>
        </a:p>
      </dgm:t>
    </dgm:pt>
    <dgm:pt modelId="{CB82CFC8-A8D7-44C6-B7F5-21744ACAFB7C}" type="parTrans" cxnId="{390E3DA2-3CA0-4656-BA82-2CD6E5D57E11}">
      <dgm:prSet/>
      <dgm:spPr/>
      <dgm:t>
        <a:bodyPr/>
        <a:lstStyle/>
        <a:p>
          <a:endParaRPr lang="en-US"/>
        </a:p>
      </dgm:t>
    </dgm:pt>
    <dgm:pt modelId="{669C675D-3423-4D3B-8C82-65E99185E6AE}" type="sibTrans" cxnId="{390E3DA2-3CA0-4656-BA82-2CD6E5D57E11}">
      <dgm:prSet/>
      <dgm:spPr/>
      <dgm:t>
        <a:bodyPr/>
        <a:lstStyle/>
        <a:p>
          <a:endParaRPr lang="en-US"/>
        </a:p>
      </dgm:t>
    </dgm:pt>
    <dgm:pt modelId="{0473B1F1-9179-4ABF-AA5E-8BD965F89EC1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050" dirty="0"/>
            <a:t>3. Column product concentration </a:t>
          </a:r>
        </a:p>
      </dgm:t>
    </dgm:pt>
    <dgm:pt modelId="{9F94E74A-CCC1-4BC0-A761-E2956D3FBA37}" type="parTrans" cxnId="{C3E7BF9A-91CC-40E2-8FB3-DE6B5B686ACF}">
      <dgm:prSet/>
      <dgm:spPr/>
      <dgm:t>
        <a:bodyPr/>
        <a:lstStyle/>
        <a:p>
          <a:endParaRPr lang="en-US"/>
        </a:p>
      </dgm:t>
    </dgm:pt>
    <dgm:pt modelId="{05624D19-7A0B-4B0D-92A0-2FCAA122A185}" type="sibTrans" cxnId="{C3E7BF9A-91CC-40E2-8FB3-DE6B5B686ACF}">
      <dgm:prSet/>
      <dgm:spPr/>
      <dgm:t>
        <a:bodyPr/>
        <a:lstStyle/>
        <a:p>
          <a:endParaRPr lang="en-US"/>
        </a:p>
      </dgm:t>
    </dgm:pt>
    <dgm:pt modelId="{4D0CEFB4-6232-4D82-8BE8-2A68F6454B3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/>
            <a:t>Individual unit-ops as scripts</a:t>
          </a:r>
        </a:p>
      </dgm:t>
    </dgm:pt>
    <dgm:pt modelId="{F5324CDB-C18D-4CC9-8F21-93C1D67F9172}" type="parTrans" cxnId="{9146DB28-DB7F-446B-ACF2-9A6980D1C426}">
      <dgm:prSet/>
      <dgm:spPr/>
      <dgm:t>
        <a:bodyPr/>
        <a:lstStyle/>
        <a:p>
          <a:endParaRPr lang="en-US"/>
        </a:p>
      </dgm:t>
    </dgm:pt>
    <dgm:pt modelId="{AFCBBCAF-A465-4074-A24C-582C4BF32DCF}" type="sibTrans" cxnId="{9146DB28-DB7F-446B-ACF2-9A6980D1C426}">
      <dgm:prSet/>
      <dgm:spPr/>
      <dgm:t>
        <a:bodyPr/>
        <a:lstStyle/>
        <a:p>
          <a:endParaRPr lang="en-US"/>
        </a:p>
      </dgm:t>
    </dgm:pt>
    <dgm:pt modelId="{AC0BE81D-7288-4D57-94E8-2196C807A66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sz="1050" dirty="0"/>
        </a:p>
      </dgm:t>
    </dgm:pt>
    <dgm:pt modelId="{265613A8-9366-4ADB-B3D8-765759D0A63A}" type="parTrans" cxnId="{E0E1ADF7-E33D-4F50-AADC-5C734CEB7A52}">
      <dgm:prSet/>
      <dgm:spPr/>
      <dgm:t>
        <a:bodyPr/>
        <a:lstStyle/>
        <a:p>
          <a:endParaRPr lang="en-US"/>
        </a:p>
      </dgm:t>
    </dgm:pt>
    <dgm:pt modelId="{0E5B9A06-3F9D-4149-ACC5-68ED76AC65A2}" type="sibTrans" cxnId="{E0E1ADF7-E33D-4F50-AADC-5C734CEB7A52}">
      <dgm:prSet/>
      <dgm:spPr/>
      <dgm:t>
        <a:bodyPr/>
        <a:lstStyle/>
        <a:p>
          <a:endParaRPr lang="en-US"/>
        </a:p>
      </dgm:t>
    </dgm:pt>
    <dgm:pt modelId="{AD9C3907-43AF-40F6-AB78-57719BBC333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/>
            <a:t>Combined in a script as </a:t>
          </a:r>
          <a:r>
            <a:rPr lang="en-US" sz="1050" dirty="0" err="1"/>
            <a:t>FullPlant</a:t>
          </a:r>
          <a:endParaRPr lang="en-US" sz="1050" dirty="0"/>
        </a:p>
      </dgm:t>
    </dgm:pt>
    <dgm:pt modelId="{047B425E-90B4-4DF9-A94E-B7F03BD25A7C}" type="parTrans" cxnId="{6B85E411-C641-4F32-ACD4-887B4ABB60F4}">
      <dgm:prSet/>
      <dgm:spPr/>
      <dgm:t>
        <a:bodyPr/>
        <a:lstStyle/>
        <a:p>
          <a:endParaRPr lang="en-US"/>
        </a:p>
      </dgm:t>
    </dgm:pt>
    <dgm:pt modelId="{2111BF92-7E92-46B1-8FFD-439499021E3F}" type="sibTrans" cxnId="{6B85E411-C641-4F32-ACD4-887B4ABB60F4}">
      <dgm:prSet/>
      <dgm:spPr/>
      <dgm:t>
        <a:bodyPr/>
        <a:lstStyle/>
        <a:p>
          <a:endParaRPr lang="en-US"/>
        </a:p>
      </dgm:t>
    </dgm:pt>
    <dgm:pt modelId="{C32271B0-D29C-47A2-9EDF-16B6C6D9FDC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sz="1050" dirty="0"/>
        </a:p>
      </dgm:t>
    </dgm:pt>
    <dgm:pt modelId="{D232DFC7-F486-4FBB-B014-CA118854E530}" type="parTrans" cxnId="{1F688199-9286-4218-8681-82A2A2CFE6E7}">
      <dgm:prSet/>
      <dgm:spPr/>
      <dgm:t>
        <a:bodyPr/>
        <a:lstStyle/>
        <a:p>
          <a:endParaRPr lang="en-US"/>
        </a:p>
      </dgm:t>
    </dgm:pt>
    <dgm:pt modelId="{5653D5A4-E298-4456-8AC5-4E583A19F29F}" type="sibTrans" cxnId="{1F688199-9286-4218-8681-82A2A2CFE6E7}">
      <dgm:prSet/>
      <dgm:spPr/>
      <dgm:t>
        <a:bodyPr/>
        <a:lstStyle/>
        <a:p>
          <a:endParaRPr lang="en-US"/>
        </a:p>
      </dgm:t>
    </dgm:pt>
    <dgm:pt modelId="{5368F815-9CC2-4CF3-A2D5-E76ED03ABFDC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 err="1"/>
            <a:t>MasterScript</a:t>
          </a:r>
          <a:r>
            <a:rPr lang="en-US" sz="1050" dirty="0"/>
            <a:t> runs the simulation using calculated PI outputs for 1 sample time</a:t>
          </a:r>
        </a:p>
      </dgm:t>
    </dgm:pt>
    <dgm:pt modelId="{2F2EE131-A44E-49DA-A380-ED6B50E2ACEC}" type="parTrans" cxnId="{C0609307-257A-4DC9-A068-A65E0A133D62}">
      <dgm:prSet/>
      <dgm:spPr/>
      <dgm:t>
        <a:bodyPr/>
        <a:lstStyle/>
        <a:p>
          <a:endParaRPr lang="en-US"/>
        </a:p>
      </dgm:t>
    </dgm:pt>
    <dgm:pt modelId="{BD55A7AE-ABF8-40E3-B4B0-D85F84A8F762}" type="sibTrans" cxnId="{C0609307-257A-4DC9-A068-A65E0A133D62}">
      <dgm:prSet/>
      <dgm:spPr/>
      <dgm:t>
        <a:bodyPr/>
        <a:lstStyle/>
        <a:p>
          <a:endParaRPr lang="en-US"/>
        </a:p>
      </dgm:t>
    </dgm:pt>
    <dgm:pt modelId="{7A9E4866-3465-4631-A384-495C743C914E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sz="1050" dirty="0"/>
        </a:p>
      </dgm:t>
    </dgm:pt>
    <dgm:pt modelId="{BDCE571F-5066-4F5F-8C14-C150F19A1C44}" type="parTrans" cxnId="{A91A75DA-7F05-45D5-AB2C-D8AAEC1004CC}">
      <dgm:prSet/>
      <dgm:spPr/>
      <dgm:t>
        <a:bodyPr/>
        <a:lstStyle/>
        <a:p>
          <a:endParaRPr lang="en-US"/>
        </a:p>
      </dgm:t>
    </dgm:pt>
    <dgm:pt modelId="{57C43FCF-35D2-4A1E-98A2-DFFF43AAA788}" type="sibTrans" cxnId="{A91A75DA-7F05-45D5-AB2C-D8AAEC1004CC}">
      <dgm:prSet/>
      <dgm:spPr/>
      <dgm:t>
        <a:bodyPr/>
        <a:lstStyle/>
        <a:p>
          <a:endParaRPr lang="en-US"/>
        </a:p>
      </dgm:t>
    </dgm:pt>
    <dgm:pt modelId="{7B0710E5-3845-4267-829F-0330B25487E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/>
            <a:t>Necessary modifications in distillation model</a:t>
          </a:r>
        </a:p>
      </dgm:t>
    </dgm:pt>
    <dgm:pt modelId="{F4C1DFFD-801F-4538-9FC2-7077E7B50DB5}" type="parTrans" cxnId="{B229508D-E65E-469C-962A-5D755647E8F3}">
      <dgm:prSet/>
      <dgm:spPr/>
      <dgm:t>
        <a:bodyPr/>
        <a:lstStyle/>
        <a:p>
          <a:endParaRPr lang="en-US"/>
        </a:p>
      </dgm:t>
    </dgm:pt>
    <dgm:pt modelId="{1C3F596C-3809-4CA7-86C9-1C70A73C538A}" type="sibTrans" cxnId="{B229508D-E65E-469C-962A-5D755647E8F3}">
      <dgm:prSet/>
      <dgm:spPr/>
      <dgm:t>
        <a:bodyPr/>
        <a:lstStyle/>
        <a:p>
          <a:endParaRPr lang="en-US"/>
        </a:p>
      </dgm:t>
    </dgm:pt>
    <dgm:pt modelId="{AFA751FD-4464-4931-9E1E-3CD640BC0B34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sz="1050" dirty="0"/>
        </a:p>
      </dgm:t>
    </dgm:pt>
    <dgm:pt modelId="{385BD22A-991C-45A9-8E32-A7E9B3BAEBF2}" type="parTrans" cxnId="{35647652-339C-4641-B7AF-71C07F9C3D46}">
      <dgm:prSet/>
      <dgm:spPr/>
      <dgm:t>
        <a:bodyPr/>
        <a:lstStyle/>
        <a:p>
          <a:endParaRPr lang="en-US"/>
        </a:p>
      </dgm:t>
    </dgm:pt>
    <dgm:pt modelId="{E1D6D2C2-3F5B-4C2E-A528-BAAB75D96E4E}" type="sibTrans" cxnId="{35647652-339C-4641-B7AF-71C07F9C3D46}">
      <dgm:prSet/>
      <dgm:spPr/>
      <dgm:t>
        <a:bodyPr/>
        <a:lstStyle/>
        <a:p>
          <a:endParaRPr lang="en-US"/>
        </a:p>
      </dgm:t>
    </dgm:pt>
    <dgm:pt modelId="{F8B0B7F5-21DC-43B0-9701-05F4109740FA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/>
            <a:t>Tray hydraulic differences in Absorber and Column</a:t>
          </a:r>
        </a:p>
      </dgm:t>
    </dgm:pt>
    <dgm:pt modelId="{3E21C261-F270-49EF-98E6-78F89E3B1896}" type="parTrans" cxnId="{19F4063B-9B85-4BD8-AC96-E464DB29F604}">
      <dgm:prSet/>
      <dgm:spPr/>
      <dgm:t>
        <a:bodyPr/>
        <a:lstStyle/>
        <a:p>
          <a:endParaRPr lang="en-US"/>
        </a:p>
      </dgm:t>
    </dgm:pt>
    <dgm:pt modelId="{1EDE141E-720A-411D-8E95-AF6E35A7A2CD}" type="sibTrans" cxnId="{19F4063B-9B85-4BD8-AC96-E464DB29F604}">
      <dgm:prSet/>
      <dgm:spPr/>
      <dgm:t>
        <a:bodyPr/>
        <a:lstStyle/>
        <a:p>
          <a:endParaRPr lang="en-US"/>
        </a:p>
      </dgm:t>
    </dgm:pt>
    <dgm:pt modelId="{CF554A65-84A1-4FBE-9561-03B192646414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sz="1050" dirty="0"/>
        </a:p>
      </dgm:t>
    </dgm:pt>
    <dgm:pt modelId="{FF03A523-BAF5-4944-B370-34A48299735E}" type="parTrans" cxnId="{164BAAD3-4710-409F-955F-FA8F14C7C4A8}">
      <dgm:prSet/>
      <dgm:spPr/>
      <dgm:t>
        <a:bodyPr/>
        <a:lstStyle/>
        <a:p>
          <a:endParaRPr lang="en-US"/>
        </a:p>
      </dgm:t>
    </dgm:pt>
    <dgm:pt modelId="{02DED36D-1A37-4D93-AD2E-051500F33DF5}" type="sibTrans" cxnId="{164BAAD3-4710-409F-955F-FA8F14C7C4A8}">
      <dgm:prSet/>
      <dgm:spPr/>
      <dgm:t>
        <a:bodyPr/>
        <a:lstStyle/>
        <a:p>
          <a:endParaRPr lang="en-US"/>
        </a:p>
      </dgm:t>
    </dgm:pt>
    <dgm:pt modelId="{53BAFC0C-6308-4F0E-9840-6D1A8733643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/>
            <a:t>Leads to overall differences in concentrations and flowrates</a:t>
          </a:r>
        </a:p>
      </dgm:t>
    </dgm:pt>
    <dgm:pt modelId="{60E8ACF2-1FBC-4139-9A12-0C95BB436512}" type="parTrans" cxnId="{9F824F45-CC29-4BC5-A14A-889E73F21367}">
      <dgm:prSet/>
      <dgm:spPr/>
      <dgm:t>
        <a:bodyPr/>
        <a:lstStyle/>
        <a:p>
          <a:endParaRPr lang="en-US"/>
        </a:p>
      </dgm:t>
    </dgm:pt>
    <dgm:pt modelId="{CCF02B01-11B2-4F5F-8286-EC3EF247A589}" type="sibTrans" cxnId="{9F824F45-CC29-4BC5-A14A-889E73F21367}">
      <dgm:prSet/>
      <dgm:spPr/>
      <dgm:t>
        <a:bodyPr/>
        <a:lstStyle/>
        <a:p>
          <a:endParaRPr lang="en-US"/>
        </a:p>
      </dgm:t>
    </dgm:pt>
    <dgm:pt modelId="{DB21C28A-49BF-4B10-932D-14EC0A1042D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sz="1050" dirty="0"/>
        </a:p>
      </dgm:t>
    </dgm:pt>
    <dgm:pt modelId="{9FB2FC1A-74EE-40B9-B1A6-55CF9BDA29F0}" type="parTrans" cxnId="{772E343C-62A2-44EA-AA4E-83C007528EAA}">
      <dgm:prSet/>
      <dgm:spPr/>
      <dgm:t>
        <a:bodyPr/>
        <a:lstStyle/>
        <a:p>
          <a:endParaRPr lang="en-US"/>
        </a:p>
      </dgm:t>
    </dgm:pt>
    <dgm:pt modelId="{16F0E759-B16E-4187-A8C1-51ADB36F3F86}" type="sibTrans" cxnId="{772E343C-62A2-44EA-AA4E-83C007528EAA}">
      <dgm:prSet/>
      <dgm:spPr/>
      <dgm:t>
        <a:bodyPr/>
        <a:lstStyle/>
        <a:p>
          <a:endParaRPr lang="en-US"/>
        </a:p>
      </dgm:t>
    </dgm:pt>
    <dgm:pt modelId="{CB180A78-A6F8-4E0E-B06F-057D161E14F8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sz="1050" dirty="0"/>
        </a:p>
      </dgm:t>
    </dgm:pt>
    <dgm:pt modelId="{666ABC2F-2147-4E7A-9BD3-5A4CA52E7CF1}" type="parTrans" cxnId="{7DBAF323-BDA8-4864-970D-CD74065FFBBC}">
      <dgm:prSet/>
      <dgm:spPr/>
      <dgm:t>
        <a:bodyPr/>
        <a:lstStyle/>
        <a:p>
          <a:endParaRPr lang="en-US"/>
        </a:p>
      </dgm:t>
    </dgm:pt>
    <dgm:pt modelId="{3E6732C7-D3BB-4ED2-9478-C6D7D524F816}" type="sibTrans" cxnId="{7DBAF323-BDA8-4864-970D-CD74065FFBBC}">
      <dgm:prSet/>
      <dgm:spPr/>
      <dgm:t>
        <a:bodyPr/>
        <a:lstStyle/>
        <a:p>
          <a:endParaRPr lang="en-US"/>
        </a:p>
      </dgm:t>
    </dgm:pt>
    <dgm:pt modelId="{5951AF94-11B4-468A-8AE8-02C94D35365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sz="1050" dirty="0"/>
        </a:p>
      </dgm:t>
    </dgm:pt>
    <dgm:pt modelId="{9141AB70-62E3-47B3-94CD-923A01F04909}" type="parTrans" cxnId="{C28537EB-1DEA-4C69-B6AB-0807FD5D7681}">
      <dgm:prSet/>
      <dgm:spPr/>
      <dgm:t>
        <a:bodyPr/>
        <a:lstStyle/>
        <a:p>
          <a:endParaRPr lang="en-US"/>
        </a:p>
      </dgm:t>
    </dgm:pt>
    <dgm:pt modelId="{B62D89B7-BC49-4962-8EE7-F4555FE73230}" type="sibTrans" cxnId="{C28537EB-1DEA-4C69-B6AB-0807FD5D7681}">
      <dgm:prSet/>
      <dgm:spPr/>
      <dgm:t>
        <a:bodyPr/>
        <a:lstStyle/>
        <a:p>
          <a:endParaRPr lang="en-US"/>
        </a:p>
      </dgm:t>
    </dgm:pt>
    <dgm:pt modelId="{2EF2BF32-E7B0-4831-BEF8-4E84B07B233C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050" dirty="0"/>
            <a:t>Numerous step-tests performed to test stability of both flowsheets</a:t>
          </a:r>
        </a:p>
      </dgm:t>
    </dgm:pt>
    <dgm:pt modelId="{39ACB804-69AC-443A-8873-5BF4BF1CC4FF}" type="parTrans" cxnId="{F83D7C3A-0187-46C2-A46F-361D8BDC21D8}">
      <dgm:prSet/>
      <dgm:spPr/>
      <dgm:t>
        <a:bodyPr/>
        <a:lstStyle/>
        <a:p>
          <a:endParaRPr lang="en-US"/>
        </a:p>
      </dgm:t>
    </dgm:pt>
    <dgm:pt modelId="{8601A0A4-44DA-4FE0-B2B0-92A0F4591172}" type="sibTrans" cxnId="{F83D7C3A-0187-46C2-A46F-361D8BDC21D8}">
      <dgm:prSet/>
      <dgm:spPr/>
      <dgm:t>
        <a:bodyPr/>
        <a:lstStyle/>
        <a:p>
          <a:endParaRPr lang="en-US"/>
        </a:p>
      </dgm:t>
    </dgm:pt>
    <dgm:pt modelId="{A46A4B8F-7B47-4448-A6D2-7EF1B7ED5FE6}" type="pres">
      <dgm:prSet presAssocID="{D78DCA61-5515-482C-BF3D-F6C9F63E85EC}" presName="Name0" presStyleCnt="0">
        <dgm:presLayoutVars>
          <dgm:dir/>
          <dgm:animLvl val="lvl"/>
          <dgm:resizeHandles val="exact"/>
        </dgm:presLayoutVars>
      </dgm:prSet>
      <dgm:spPr/>
    </dgm:pt>
    <dgm:pt modelId="{D174361E-085A-4301-8455-D244AE4B5D4A}" type="pres">
      <dgm:prSet presAssocID="{A0AEA088-70B3-4420-9533-61F16BD4297F}" presName="composite" presStyleCnt="0"/>
      <dgm:spPr/>
    </dgm:pt>
    <dgm:pt modelId="{25573BB1-FDFE-456B-9741-97A787C3E0B7}" type="pres">
      <dgm:prSet presAssocID="{A0AEA088-70B3-4420-9533-61F16BD4297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CF95DA0-71E3-41B4-BD1A-10E058E92F84}" type="pres">
      <dgm:prSet presAssocID="{A0AEA088-70B3-4420-9533-61F16BD4297F}" presName="desTx" presStyleLbl="alignAccFollowNode1" presStyleIdx="0" presStyleCnt="4">
        <dgm:presLayoutVars>
          <dgm:bulletEnabled val="1"/>
        </dgm:presLayoutVars>
      </dgm:prSet>
      <dgm:spPr/>
    </dgm:pt>
    <dgm:pt modelId="{A670184A-0595-470B-A530-2DC22C84C6B8}" type="pres">
      <dgm:prSet presAssocID="{B40E6D67-885A-4282-8D68-B777828139DF}" presName="space" presStyleCnt="0"/>
      <dgm:spPr/>
    </dgm:pt>
    <dgm:pt modelId="{A535B659-2052-472C-B7D6-F22B9E0D9BC8}" type="pres">
      <dgm:prSet presAssocID="{AFAC3B6D-0CFF-44EC-9DDA-F1E026037B1F}" presName="composite" presStyleCnt="0"/>
      <dgm:spPr/>
    </dgm:pt>
    <dgm:pt modelId="{CC781B25-66A0-466C-9514-ADC7EE934ECC}" type="pres">
      <dgm:prSet presAssocID="{AFAC3B6D-0CFF-44EC-9DDA-F1E026037B1F}" presName="parTx" presStyleLbl="alignNode1" presStyleIdx="1" presStyleCnt="4" custScaleX="112367">
        <dgm:presLayoutVars>
          <dgm:chMax val="0"/>
          <dgm:chPref val="0"/>
          <dgm:bulletEnabled val="1"/>
        </dgm:presLayoutVars>
      </dgm:prSet>
      <dgm:spPr/>
    </dgm:pt>
    <dgm:pt modelId="{5E5D59EA-D92C-4D64-975C-2335B8EABD3F}" type="pres">
      <dgm:prSet presAssocID="{AFAC3B6D-0CFF-44EC-9DDA-F1E026037B1F}" presName="desTx" presStyleLbl="alignAccFollowNode1" presStyleIdx="1" presStyleCnt="4" custScaleX="113856">
        <dgm:presLayoutVars>
          <dgm:bulletEnabled val="1"/>
        </dgm:presLayoutVars>
      </dgm:prSet>
      <dgm:spPr/>
    </dgm:pt>
    <dgm:pt modelId="{0B3321A3-5365-43C2-991A-FABDF0201324}" type="pres">
      <dgm:prSet presAssocID="{E57F26E6-571F-45A3-8140-0773E78A32B1}" presName="space" presStyleCnt="0"/>
      <dgm:spPr/>
    </dgm:pt>
    <dgm:pt modelId="{097D294F-5B13-4DBE-8A7D-C6DF2686C782}" type="pres">
      <dgm:prSet presAssocID="{500A211B-DF49-40E3-8951-23484F832ABD}" presName="composite" presStyleCnt="0"/>
      <dgm:spPr/>
    </dgm:pt>
    <dgm:pt modelId="{BB6A8449-EB4A-416A-B349-BA9CEA4B84D6}" type="pres">
      <dgm:prSet presAssocID="{500A211B-DF49-40E3-8951-23484F832AB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41E163F-6474-4E5C-BBD6-99BE32D04702}" type="pres">
      <dgm:prSet presAssocID="{500A211B-DF49-40E3-8951-23484F832ABD}" presName="desTx" presStyleLbl="alignAccFollowNode1" presStyleIdx="2" presStyleCnt="4">
        <dgm:presLayoutVars>
          <dgm:bulletEnabled val="1"/>
        </dgm:presLayoutVars>
      </dgm:prSet>
      <dgm:spPr/>
    </dgm:pt>
    <dgm:pt modelId="{700578CD-4AC9-403B-A8C8-BB13976936C2}" type="pres">
      <dgm:prSet presAssocID="{CD8DFFDC-EF64-42B9-AB75-7B482DC52387}" presName="space" presStyleCnt="0"/>
      <dgm:spPr/>
    </dgm:pt>
    <dgm:pt modelId="{9A357C84-A112-46D9-B7F4-D0A214269228}" type="pres">
      <dgm:prSet presAssocID="{DEFC8CCB-6700-4694-B26B-5D762BFFD51E}" presName="composite" presStyleCnt="0"/>
      <dgm:spPr/>
    </dgm:pt>
    <dgm:pt modelId="{B1A5E421-0DE0-4E9B-8F64-8C39760D295F}" type="pres">
      <dgm:prSet presAssocID="{DEFC8CCB-6700-4694-B26B-5D762BFFD51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90C40F8-4685-45BE-A91A-A59C5782D385}" type="pres">
      <dgm:prSet presAssocID="{DEFC8CCB-6700-4694-B26B-5D762BFFD51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0609307-257A-4DC9-A068-A65E0A133D62}" srcId="{500A211B-DF49-40E3-8951-23484F832ABD}" destId="{5368F815-9CC2-4CF3-A2D5-E76ED03ABFDC}" srcOrd="6" destOrd="0" parTransId="{2F2EE131-A44E-49DA-A380-ED6B50E2ACEC}" sibTransId="{BD55A7AE-ABF8-40E3-B4B0-D85F84A8F762}"/>
    <dgm:cxn modelId="{1F56B608-6891-4C34-B915-2A4E4C021EC2}" type="presOf" srcId="{853EAF0D-BA02-40E7-BB0B-218587FC1E30}" destId="{3CF95DA0-71E3-41B4-BD1A-10E058E92F84}" srcOrd="0" destOrd="5" presId="urn:microsoft.com/office/officeart/2005/8/layout/hList1"/>
    <dgm:cxn modelId="{7D983110-2E73-4907-953E-20A59566CA8D}" srcId="{DEFC8CCB-6700-4694-B26B-5D762BFFD51E}" destId="{B1FDEB95-C612-4DFB-BA57-3D2A67C43919}" srcOrd="2" destOrd="0" parTransId="{AA746CA4-E08E-4E61-89FD-B9A74F7D2913}" sibTransId="{687FEE4E-98F4-4BC2-A8A5-82B12FF3D8DD}"/>
    <dgm:cxn modelId="{C1668A10-2354-48BC-95AB-391F24B19516}" type="presOf" srcId="{5951AF94-11B4-468A-8AE8-02C94D353650}" destId="{A90C40F8-4685-45BE-A91A-A59C5782D385}" srcOrd="0" destOrd="1" presId="urn:microsoft.com/office/officeart/2005/8/layout/hList1"/>
    <dgm:cxn modelId="{6B85E411-C641-4F32-ACD4-887B4ABB60F4}" srcId="{500A211B-DF49-40E3-8951-23484F832ABD}" destId="{AD9C3907-43AF-40F6-AB78-57719BBC3333}" srcOrd="4" destOrd="0" parTransId="{047B425E-90B4-4DF9-A94E-B7F03BD25A7C}" sibTransId="{2111BF92-7E92-46B1-8FFD-439499021E3F}"/>
    <dgm:cxn modelId="{25336612-BC22-4EF3-B228-82C722F3A571}" srcId="{AFAC3B6D-0CFF-44EC-9DDA-F1E026037B1F}" destId="{AE9C88B9-E380-4C75-B271-7946ABFD918B}" srcOrd="2" destOrd="0" parTransId="{594756C5-5427-4821-ABA9-9596F31AAB0F}" sibTransId="{2F043B22-BE94-420E-9ACF-9FA406984965}"/>
    <dgm:cxn modelId="{E6536F12-7FEA-4C1D-90C1-D5BD1FFB5B48}" srcId="{D78DCA61-5515-482C-BF3D-F6C9F63E85EC}" destId="{A0AEA088-70B3-4420-9533-61F16BD4297F}" srcOrd="0" destOrd="0" parTransId="{4C4F773D-8D8C-45A5-B45C-BE17F4AF11A4}" sibTransId="{B40E6D67-885A-4282-8D68-B777828139DF}"/>
    <dgm:cxn modelId="{44F9C512-E41E-4F40-B1F4-867217F26973}" type="presOf" srcId="{A0AEA088-70B3-4420-9533-61F16BD4297F}" destId="{25573BB1-FDFE-456B-9741-97A787C3E0B7}" srcOrd="0" destOrd="0" presId="urn:microsoft.com/office/officeart/2005/8/layout/hList1"/>
    <dgm:cxn modelId="{1E56FA12-B5A0-478C-8206-8E1D3586EFDE}" type="presOf" srcId="{53BAFC0C-6308-4F0E-9840-6D1A8733643D}" destId="{A90C40F8-4685-45BE-A91A-A59C5782D385}" srcOrd="0" destOrd="6" presId="urn:microsoft.com/office/officeart/2005/8/layout/hList1"/>
    <dgm:cxn modelId="{D18C0017-507E-49A0-A70A-17C387B6D11A}" srcId="{AFAC3B6D-0CFF-44EC-9DDA-F1E026037B1F}" destId="{00CC2368-2BAF-408A-823A-B9FF959F423C}" srcOrd="6" destOrd="0" parTransId="{51D4153B-021D-4CAF-BDDD-72DB1983DC68}" sibTransId="{992B3587-7608-4801-AC12-C65C96F29B61}"/>
    <dgm:cxn modelId="{E634F417-1F0D-4547-A75F-ABF8B2A12FAC}" type="presOf" srcId="{4D0CEFB4-6232-4D82-8BE8-2A68F6454B3B}" destId="{141E163F-6474-4E5C-BBD6-99BE32D04702}" srcOrd="0" destOrd="2" presId="urn:microsoft.com/office/officeart/2005/8/layout/hList1"/>
    <dgm:cxn modelId="{84D59F18-56AF-4C7E-8F38-454087A5B39B}" srcId="{500A211B-DF49-40E3-8951-23484F832ABD}" destId="{47622867-DAAF-4B5B-AB79-E33A8F7D7187}" srcOrd="0" destOrd="0" parTransId="{9E7EA7F0-0728-4261-9CFA-B9B583E7AFD3}" sibTransId="{856B5889-D026-42A6-878A-9E4131B49A4A}"/>
    <dgm:cxn modelId="{038FF518-1B65-4A22-9877-8FE313E5B75C}" type="presOf" srcId="{AFAC3B6D-0CFF-44EC-9DDA-F1E026037B1F}" destId="{CC781B25-66A0-466C-9514-ADC7EE934ECC}" srcOrd="0" destOrd="0" presId="urn:microsoft.com/office/officeart/2005/8/layout/hList1"/>
    <dgm:cxn modelId="{3A019919-1131-4826-B70B-6031276D9876}" type="presOf" srcId="{93720211-3966-45CF-98E3-2920DA5DE607}" destId="{3CF95DA0-71E3-41B4-BD1A-10E058E92F84}" srcOrd="0" destOrd="10" presId="urn:microsoft.com/office/officeart/2005/8/layout/hList1"/>
    <dgm:cxn modelId="{E69CA820-E5C8-4572-AB70-F1F74FA87A5E}" type="presOf" srcId="{CB180A78-A6F8-4E0E-B06F-057D161E14F8}" destId="{A90C40F8-4685-45BE-A91A-A59C5782D385}" srcOrd="0" destOrd="7" presId="urn:microsoft.com/office/officeart/2005/8/layout/hList1"/>
    <dgm:cxn modelId="{7DBAF323-BDA8-4864-970D-CD74065FFBBC}" srcId="{DEFC8CCB-6700-4694-B26B-5D762BFFD51E}" destId="{CB180A78-A6F8-4E0E-B06F-057D161E14F8}" srcOrd="7" destOrd="0" parTransId="{666ABC2F-2147-4E7A-9BD3-5A4CA52E7CF1}" sibTransId="{3E6732C7-D3BB-4ED2-9478-C6D7D524F816}"/>
    <dgm:cxn modelId="{B5440925-1FAF-42E4-A9B7-B71B850A64E3}" type="presOf" srcId="{43E9C7FD-9962-4CF8-958D-746DFE441D4F}" destId="{3CF95DA0-71E3-41B4-BD1A-10E058E92F84}" srcOrd="0" destOrd="8" presId="urn:microsoft.com/office/officeart/2005/8/layout/hList1"/>
    <dgm:cxn modelId="{74F7B725-5591-4F48-A15F-D190CC7700FE}" type="presOf" srcId="{02946267-4B91-4FFA-B5C9-55B317B2769E}" destId="{5E5D59EA-D92C-4D64-975C-2335B8EABD3F}" srcOrd="0" destOrd="5" presId="urn:microsoft.com/office/officeart/2005/8/layout/hList1"/>
    <dgm:cxn modelId="{B9A69727-2FD4-4603-BABB-55CE9BAE7274}" type="presOf" srcId="{0473B1F1-9179-4ABF-AA5E-8BD965F89EC1}" destId="{5E5D59EA-D92C-4D64-975C-2335B8EABD3F}" srcOrd="0" destOrd="10" presId="urn:microsoft.com/office/officeart/2005/8/layout/hList1"/>
    <dgm:cxn modelId="{B170CA27-B524-4D8D-938C-7D28505099E8}" srcId="{AFAC3B6D-0CFF-44EC-9DDA-F1E026037B1F}" destId="{CDA0FE26-E7D2-403B-B205-9A4EE6909111}" srcOrd="4" destOrd="0" parTransId="{4FA2BF48-5591-4967-B391-F2CC3242C0D8}" sibTransId="{59A2F6BB-E68C-45C0-98BA-6446451BCD16}"/>
    <dgm:cxn modelId="{9146DB28-DB7F-446B-ACF2-9A6980D1C426}" srcId="{500A211B-DF49-40E3-8951-23484F832ABD}" destId="{4D0CEFB4-6232-4D82-8BE8-2A68F6454B3B}" srcOrd="2" destOrd="0" parTransId="{F5324CDB-C18D-4CC9-8F21-93C1D67F9172}" sibTransId="{AFCBBCAF-A465-4074-A24C-582C4BF32DCF}"/>
    <dgm:cxn modelId="{69262731-AD69-420A-B4D8-3634B6FF21A9}" srcId="{AFAC3B6D-0CFF-44EC-9DDA-F1E026037B1F}" destId="{B2179716-0148-4DE4-9223-D97F9A4494BE}" srcOrd="7" destOrd="0" parTransId="{B7442AEA-B159-4797-8BBA-A19CDD7BA254}" sibTransId="{AF714BB7-3554-4949-89B9-348B378D1327}"/>
    <dgm:cxn modelId="{9EDF4D31-9F23-4C41-9CC0-8C785F80F04C}" type="presOf" srcId="{B2179716-0148-4DE4-9223-D97F9A4494BE}" destId="{5E5D59EA-D92C-4D64-975C-2335B8EABD3F}" srcOrd="0" destOrd="7" presId="urn:microsoft.com/office/officeart/2005/8/layout/hList1"/>
    <dgm:cxn modelId="{28D73034-AF31-4492-9022-75A494A6A5BA}" type="presOf" srcId="{7A9E4866-3465-4631-A384-495C743C914E}" destId="{141E163F-6474-4E5C-BBD6-99BE32D04702}" srcOrd="0" destOrd="5" presId="urn:microsoft.com/office/officeart/2005/8/layout/hList1"/>
    <dgm:cxn modelId="{32FA7239-CDA3-4A33-85F7-6546AFD1F4AF}" srcId="{AFAC3B6D-0CFF-44EC-9DDA-F1E026037B1F}" destId="{79761037-079B-43EE-B74B-0D4A924933D1}" srcOrd="0" destOrd="0" parTransId="{CCFC3902-EF43-40D5-93EE-047B3722F83C}" sibTransId="{49203A8B-EA9C-48B0-99DF-82027F065496}"/>
    <dgm:cxn modelId="{F83D7C3A-0187-46C2-A46F-361D8BDC21D8}" srcId="{DEFC8CCB-6700-4694-B26B-5D762BFFD51E}" destId="{2EF2BF32-E7B0-4831-BEF8-4E84B07B233C}" srcOrd="0" destOrd="0" parTransId="{39ACB804-69AC-443A-8873-5BF4BF1CC4FF}" sibTransId="{8601A0A4-44DA-4FE0-B2B0-92A0F4591172}"/>
    <dgm:cxn modelId="{19F4063B-9B85-4BD8-AC96-E464DB29F604}" srcId="{DEFC8CCB-6700-4694-B26B-5D762BFFD51E}" destId="{F8B0B7F5-21DC-43B0-9701-05F4109740FA}" srcOrd="4" destOrd="0" parTransId="{3E21C261-F270-49EF-98E6-78F89E3B1896}" sibTransId="{1EDE141E-720A-411D-8E95-AF6E35A7A2CD}"/>
    <dgm:cxn modelId="{772E343C-62A2-44EA-AA4E-83C007528EAA}" srcId="{DEFC8CCB-6700-4694-B26B-5D762BFFD51E}" destId="{DB21C28A-49BF-4B10-932D-14EC0A1042DB}" srcOrd="5" destOrd="0" parTransId="{9FB2FC1A-74EE-40B9-B1A6-55CF9BDA29F0}" sibTransId="{16F0E759-B16E-4187-A8C1-51ADB36F3F86}"/>
    <dgm:cxn modelId="{F016AA3E-7A56-4A45-AFEE-2BC7D0924CCE}" srcId="{A0AEA088-70B3-4420-9533-61F16BD4297F}" destId="{67BD2A3F-090C-412C-A4E9-8AB39CC4D52A}" srcOrd="6" destOrd="0" parTransId="{0BB2730F-3986-4242-9FDF-D83ECFD2D7D3}" sibTransId="{06D8FCC2-07A0-49AE-A093-41AE336A44AB}"/>
    <dgm:cxn modelId="{550BC95B-ECCB-41A6-B98C-A6DBDFD4DC30}" srcId="{D78DCA61-5515-482C-BF3D-F6C9F63E85EC}" destId="{DEFC8CCB-6700-4694-B26B-5D762BFFD51E}" srcOrd="3" destOrd="0" parTransId="{7BF1E9B1-48E1-4BF6-9C6F-245317CC6213}" sibTransId="{EE4E7940-AEE4-4A60-812B-9DACC948B165}"/>
    <dgm:cxn modelId="{F7ABAE63-39F7-4A91-AC07-1DEB1ACE31CA}" type="presOf" srcId="{DEFC8CCB-6700-4694-B26B-5D762BFFD51E}" destId="{B1A5E421-0DE0-4E9B-8F64-8C39760D295F}" srcOrd="0" destOrd="0" presId="urn:microsoft.com/office/officeart/2005/8/layout/hList1"/>
    <dgm:cxn modelId="{D4A5A964-DFF2-4F34-8E4E-C3DC92314C04}" type="presOf" srcId="{18E1EABE-F1ED-47C9-A20F-4DC91C61E250}" destId="{3CF95DA0-71E3-41B4-BD1A-10E058E92F84}" srcOrd="0" destOrd="2" presId="urn:microsoft.com/office/officeart/2005/8/layout/hList1"/>
    <dgm:cxn modelId="{B545D864-D8EF-4E03-A66B-ED6534E82BD0}" srcId="{A0AEA088-70B3-4420-9533-61F16BD4297F}" destId="{93720211-3966-45CF-98E3-2920DA5DE607}" srcOrd="10" destOrd="0" parTransId="{385B6590-C1D3-41F9-BE00-7C90EFAEA851}" sibTransId="{2867AC2A-DC24-42C7-8B9E-F62A30EC427E}"/>
    <dgm:cxn modelId="{9F824F45-CC29-4BC5-A14A-889E73F21367}" srcId="{DEFC8CCB-6700-4694-B26B-5D762BFFD51E}" destId="{53BAFC0C-6308-4F0E-9840-6D1A8733643D}" srcOrd="6" destOrd="0" parTransId="{60E8ACF2-1FBC-4139-9A12-0C95BB436512}" sibTransId="{CCF02B01-11B2-4F5F-8286-EC3EF247A589}"/>
    <dgm:cxn modelId="{D4AD914B-C61F-4E35-95C0-D72EA9CB6EC0}" type="presOf" srcId="{10F67031-7B9F-4280-B336-812AA62026D4}" destId="{3CF95DA0-71E3-41B4-BD1A-10E058E92F84}" srcOrd="0" destOrd="3" presId="urn:microsoft.com/office/officeart/2005/8/layout/hList1"/>
    <dgm:cxn modelId="{1D58314C-DA78-4E96-A7FE-632AC6C90BF2}" type="presOf" srcId="{67BD2A3F-090C-412C-A4E9-8AB39CC4D52A}" destId="{3CF95DA0-71E3-41B4-BD1A-10E058E92F84}" srcOrd="0" destOrd="6" presId="urn:microsoft.com/office/officeart/2005/8/layout/hList1"/>
    <dgm:cxn modelId="{1A1B634C-FF8A-4AE6-9691-8C2E81E9B953}" type="presOf" srcId="{07D76B64-1E77-4346-AD4D-908A81EFB96F}" destId="{3CF95DA0-71E3-41B4-BD1A-10E058E92F84}" srcOrd="0" destOrd="0" presId="urn:microsoft.com/office/officeart/2005/8/layout/hList1"/>
    <dgm:cxn modelId="{83D79E4C-7FBF-4DED-9BC5-CCF6EFEB7BE1}" srcId="{D78DCA61-5515-482C-BF3D-F6C9F63E85EC}" destId="{500A211B-DF49-40E3-8951-23484F832ABD}" srcOrd="2" destOrd="0" parTransId="{7EFBC959-507F-489B-88D3-FB7C1CEC9E81}" sibTransId="{CD8DFFDC-EF64-42B9-AB75-7B482DC52387}"/>
    <dgm:cxn modelId="{8D17436F-0630-47FA-AD7B-043E9D34DA62}" type="presOf" srcId="{687B0D23-CBAB-4622-8B63-9F2DB2E1CF74}" destId="{5E5D59EA-D92C-4D64-975C-2335B8EABD3F}" srcOrd="0" destOrd="1" presId="urn:microsoft.com/office/officeart/2005/8/layout/hList1"/>
    <dgm:cxn modelId="{AC095F52-D55F-4F2E-83A3-583A5B470227}" srcId="{A0AEA088-70B3-4420-9533-61F16BD4297F}" destId="{3BBD0B37-083C-4343-AF73-58296E2463B9}" srcOrd="9" destOrd="0" parTransId="{2AE48D82-47D8-41BA-88FD-3A74C687A89D}" sibTransId="{79E46ED0-40F0-4EB6-9263-6802C97BE500}"/>
    <dgm:cxn modelId="{35647652-339C-4641-B7AF-71C07F9C3D46}" srcId="{500A211B-DF49-40E3-8951-23484F832ABD}" destId="{AFA751FD-4464-4931-9E1E-3CD640BC0B34}" srcOrd="7" destOrd="0" parTransId="{385BD22A-991C-45A9-8E32-A7E9B3BAEBF2}" sibTransId="{E1D6D2C2-3F5B-4C2E-A528-BAAB75D96E4E}"/>
    <dgm:cxn modelId="{AFEB7455-0CEE-4609-ADD4-8AAC360240A7}" type="presOf" srcId="{47622867-DAAF-4B5B-AB79-E33A8F7D7187}" destId="{141E163F-6474-4E5C-BBD6-99BE32D04702}" srcOrd="0" destOrd="0" presId="urn:microsoft.com/office/officeart/2005/8/layout/hList1"/>
    <dgm:cxn modelId="{CEA36E76-A2E1-415F-923E-A92F2C0772BE}" type="presOf" srcId="{2EF2BF32-E7B0-4831-BEF8-4E84B07B233C}" destId="{A90C40F8-4685-45BE-A91A-A59C5782D385}" srcOrd="0" destOrd="0" presId="urn:microsoft.com/office/officeart/2005/8/layout/hList1"/>
    <dgm:cxn modelId="{2611FB56-E3FE-42D3-8FF0-CD317E8B1C0E}" type="presOf" srcId="{CF554A65-84A1-4FBE-9561-03B192646414}" destId="{A90C40F8-4685-45BE-A91A-A59C5782D385}" srcOrd="0" destOrd="3" presId="urn:microsoft.com/office/officeart/2005/8/layout/hList1"/>
    <dgm:cxn modelId="{F6C74E7D-388F-417A-ABCA-0C7E6CDD6A94}" type="presOf" srcId="{7B0710E5-3845-4267-829F-0330B25487E5}" destId="{141E163F-6474-4E5C-BBD6-99BE32D04702}" srcOrd="0" destOrd="8" presId="urn:microsoft.com/office/officeart/2005/8/layout/hList1"/>
    <dgm:cxn modelId="{E8EECA80-8BFD-46B1-B222-C17E9C85A9F5}" srcId="{AFAC3B6D-0CFF-44EC-9DDA-F1E026037B1F}" destId="{02946267-4B91-4FFA-B5C9-55B317B2769E}" srcOrd="5" destOrd="0" parTransId="{BDBA869B-F2C2-40A0-B11A-EDBECE23CD42}" sibTransId="{A3E4ED52-FD25-4FEC-AFB1-12F10B1EED11}"/>
    <dgm:cxn modelId="{6C2C7682-44CF-437C-94F7-E953427CDDA5}" type="presOf" srcId="{500A211B-DF49-40E3-8951-23484F832ABD}" destId="{BB6A8449-EB4A-416A-B349-BA9CEA4B84D6}" srcOrd="0" destOrd="0" presId="urn:microsoft.com/office/officeart/2005/8/layout/hList1"/>
    <dgm:cxn modelId="{9D0AA882-D6DD-4DD1-87E6-4AAEBD46E3C4}" type="presOf" srcId="{3BBD0B37-083C-4343-AF73-58296E2463B9}" destId="{3CF95DA0-71E3-41B4-BD1A-10E058E92F84}" srcOrd="0" destOrd="9" presId="urn:microsoft.com/office/officeart/2005/8/layout/hList1"/>
    <dgm:cxn modelId="{BEDF3D85-8018-4F70-8E27-274BD8203221}" srcId="{D78DCA61-5515-482C-BF3D-F6C9F63E85EC}" destId="{AFAC3B6D-0CFF-44EC-9DDA-F1E026037B1F}" srcOrd="1" destOrd="0" parTransId="{5942B6D5-235B-4E0E-8D74-422ADF53684E}" sibTransId="{E57F26E6-571F-45A3-8140-0773E78A32B1}"/>
    <dgm:cxn modelId="{B229508D-E65E-469C-962A-5D755647E8F3}" srcId="{500A211B-DF49-40E3-8951-23484F832ABD}" destId="{7B0710E5-3845-4267-829F-0330B25487E5}" srcOrd="8" destOrd="0" parTransId="{F4C1DFFD-801F-4538-9FC2-7077E7B50DB5}" sibTransId="{1C3F596C-3809-4CA7-86C9-1C70A73C538A}"/>
    <dgm:cxn modelId="{3C4DA393-47CC-4C47-828B-AA92D2F75167}" type="presOf" srcId="{B1FDEB95-C612-4DFB-BA57-3D2A67C43919}" destId="{A90C40F8-4685-45BE-A91A-A59C5782D385}" srcOrd="0" destOrd="2" presId="urn:microsoft.com/office/officeart/2005/8/layout/hList1"/>
    <dgm:cxn modelId="{C347EC95-EC25-46D9-8364-99FE2C093754}" srcId="{A0AEA088-70B3-4420-9533-61F16BD4297F}" destId="{57695B70-B400-4F0F-9982-05B9CF18EE38}" srcOrd="7" destOrd="0" parTransId="{98052C92-0469-4944-9925-35C66B30C903}" sibTransId="{F7CF0345-86C1-4E67-8E9A-39E2F07577F2}"/>
    <dgm:cxn modelId="{5F2F2298-92F8-4BC6-B7B7-706BB7969C08}" type="presOf" srcId="{AE9C88B9-E380-4C75-B271-7946ABFD918B}" destId="{5E5D59EA-D92C-4D64-975C-2335B8EABD3F}" srcOrd="0" destOrd="2" presId="urn:microsoft.com/office/officeart/2005/8/layout/hList1"/>
    <dgm:cxn modelId="{F91FF698-DEF4-45A3-AF70-B31594889A10}" srcId="{AFAC3B6D-0CFF-44EC-9DDA-F1E026037B1F}" destId="{C4C75E9D-8947-4191-A02C-570FBB8C1358}" srcOrd="3" destOrd="0" parTransId="{D7C4D776-4604-49A0-880A-4A5984E00D60}" sibTransId="{06B19F7C-6389-4F7A-9314-E7BFBA99A1E2}"/>
    <dgm:cxn modelId="{1F688199-9286-4218-8681-82A2A2CFE6E7}" srcId="{500A211B-DF49-40E3-8951-23484F832ABD}" destId="{C32271B0-D29C-47A2-9EDF-16B6C6D9FDC5}" srcOrd="3" destOrd="0" parTransId="{D232DFC7-F486-4FBB-B014-CA118854E530}" sibTransId="{5653D5A4-E298-4456-8AC5-4E583A19F29F}"/>
    <dgm:cxn modelId="{76BE9099-627E-497E-8167-81F297CA98AD}" type="presOf" srcId="{C4C75E9D-8947-4191-A02C-570FBB8C1358}" destId="{5E5D59EA-D92C-4D64-975C-2335B8EABD3F}" srcOrd="0" destOrd="3" presId="urn:microsoft.com/office/officeart/2005/8/layout/hList1"/>
    <dgm:cxn modelId="{C3E7BF9A-91CC-40E2-8FB3-DE6B5B686ACF}" srcId="{AFAC3B6D-0CFF-44EC-9DDA-F1E026037B1F}" destId="{0473B1F1-9179-4ABF-AA5E-8BD965F89EC1}" srcOrd="10" destOrd="0" parTransId="{9F94E74A-CCC1-4BC0-A761-E2956D3FBA37}" sibTransId="{05624D19-7A0B-4B0D-92A0-2FCAA122A185}"/>
    <dgm:cxn modelId="{2235639F-8D26-4CED-9996-9CAF285CCA9F}" type="presOf" srcId="{D78DCA61-5515-482C-BF3D-F6C9F63E85EC}" destId="{A46A4B8F-7B47-4448-A6D2-7EF1B7ED5FE6}" srcOrd="0" destOrd="0" presId="urn:microsoft.com/office/officeart/2005/8/layout/hList1"/>
    <dgm:cxn modelId="{390E3DA2-3CA0-4656-BA82-2CD6E5D57E11}" srcId="{AFAC3B6D-0CFF-44EC-9DDA-F1E026037B1F}" destId="{0CB7C59D-22B8-4714-B590-611116C7A7BE}" srcOrd="9" destOrd="0" parTransId="{CB82CFC8-A8D7-44C6-B7F5-21744ACAFB7C}" sibTransId="{669C675D-3423-4D3B-8C82-65E99185E6AE}"/>
    <dgm:cxn modelId="{FA50C4A4-5E7C-4049-A6AD-36774D1C3E08}" type="presOf" srcId="{0CB7C59D-22B8-4714-B590-611116C7A7BE}" destId="{5E5D59EA-D92C-4D64-975C-2335B8EABD3F}" srcOrd="0" destOrd="9" presId="urn:microsoft.com/office/officeart/2005/8/layout/hList1"/>
    <dgm:cxn modelId="{13AFE8A4-84CF-4514-B15B-2AC91056ED5A}" srcId="{A0AEA088-70B3-4420-9533-61F16BD4297F}" destId="{43E9C7FD-9962-4CF8-958D-746DFE441D4F}" srcOrd="8" destOrd="0" parTransId="{9E687AE2-9F68-42E1-82D9-87DA13228442}" sibTransId="{EA5E398A-02F9-47CA-95DA-1100EFF9B1DD}"/>
    <dgm:cxn modelId="{B0752BAB-B675-4086-A368-119E8E8B362F}" type="presOf" srcId="{50F5D745-F67F-451E-9472-D3974968AF8F}" destId="{3CF95DA0-71E3-41B4-BD1A-10E058E92F84}" srcOrd="0" destOrd="4" presId="urn:microsoft.com/office/officeart/2005/8/layout/hList1"/>
    <dgm:cxn modelId="{579829AC-460A-4580-94CF-05BE93982E80}" srcId="{A0AEA088-70B3-4420-9533-61F16BD4297F}" destId="{07D76B64-1E77-4346-AD4D-908A81EFB96F}" srcOrd="0" destOrd="0" parTransId="{82182F0A-F36A-4A7A-9119-B47AA75F5462}" sibTransId="{367589F9-BF33-406A-B63A-637610406F5A}"/>
    <dgm:cxn modelId="{453B0FB7-8717-4CC1-97E5-E9C53DBB7D90}" type="presOf" srcId="{F8B0B7F5-21DC-43B0-9701-05F4109740FA}" destId="{A90C40F8-4685-45BE-A91A-A59C5782D385}" srcOrd="0" destOrd="4" presId="urn:microsoft.com/office/officeart/2005/8/layout/hList1"/>
    <dgm:cxn modelId="{B50111BB-00AA-43C6-B292-1230337EA381}" type="presOf" srcId="{57695B70-B400-4F0F-9982-05B9CF18EE38}" destId="{3CF95DA0-71E3-41B4-BD1A-10E058E92F84}" srcOrd="0" destOrd="7" presId="urn:microsoft.com/office/officeart/2005/8/layout/hList1"/>
    <dgm:cxn modelId="{70AA6EBB-E476-4199-AB94-498B35A25A9B}" type="presOf" srcId="{198AA774-11D7-437B-9519-453A7C2F6C9B}" destId="{3CF95DA0-71E3-41B4-BD1A-10E058E92F84}" srcOrd="0" destOrd="1" presId="urn:microsoft.com/office/officeart/2005/8/layout/hList1"/>
    <dgm:cxn modelId="{048C5CBD-01E2-4E4C-8EF1-00F457A75FE8}" srcId="{A0AEA088-70B3-4420-9533-61F16BD4297F}" destId="{10F67031-7B9F-4280-B336-812AA62026D4}" srcOrd="3" destOrd="0" parTransId="{0B108C2A-1830-4E62-9D5A-DA581D85B71B}" sibTransId="{DEC4B13C-4FD4-4CA5-9E1C-B9694B6223E3}"/>
    <dgm:cxn modelId="{C697FEBE-8BB9-4433-9A96-8A9F4D24D404}" srcId="{AFAC3B6D-0CFF-44EC-9DDA-F1E026037B1F}" destId="{687B0D23-CBAB-4622-8B63-9F2DB2E1CF74}" srcOrd="1" destOrd="0" parTransId="{4BA545E9-4CD6-42B6-9D35-820D704E7554}" sibTransId="{8BACCEA1-ABDE-4779-834E-B058BAB29BB5}"/>
    <dgm:cxn modelId="{E33601CA-C966-4AFA-A98A-C18773449555}" type="presOf" srcId="{AD9C3907-43AF-40F6-AB78-57719BBC3333}" destId="{141E163F-6474-4E5C-BBD6-99BE32D04702}" srcOrd="0" destOrd="4" presId="urn:microsoft.com/office/officeart/2005/8/layout/hList1"/>
    <dgm:cxn modelId="{164BAAD3-4710-409F-955F-FA8F14C7C4A8}" srcId="{DEFC8CCB-6700-4694-B26B-5D762BFFD51E}" destId="{CF554A65-84A1-4FBE-9561-03B192646414}" srcOrd="3" destOrd="0" parTransId="{FF03A523-BAF5-4944-B370-34A48299735E}" sibTransId="{02DED36D-1A37-4D93-AD2E-051500F33DF5}"/>
    <dgm:cxn modelId="{514C66D5-C60B-4ADC-A6E2-C47C7F191722}" type="presOf" srcId="{69277DD7-B9F0-49E4-811D-00F71DAA278E}" destId="{5E5D59EA-D92C-4D64-975C-2335B8EABD3F}" srcOrd="0" destOrd="8" presId="urn:microsoft.com/office/officeart/2005/8/layout/hList1"/>
    <dgm:cxn modelId="{A91A75DA-7F05-45D5-AB2C-D8AAEC1004CC}" srcId="{500A211B-DF49-40E3-8951-23484F832ABD}" destId="{7A9E4866-3465-4631-A384-495C743C914E}" srcOrd="5" destOrd="0" parTransId="{BDCE571F-5066-4F5F-8C14-C150F19A1C44}" sibTransId="{57C43FCF-35D2-4A1E-98A2-DFFF43AAA788}"/>
    <dgm:cxn modelId="{BDECA1DA-E5EB-4A59-9C5F-D71879585C99}" srcId="{A0AEA088-70B3-4420-9533-61F16BD4297F}" destId="{50F5D745-F67F-451E-9472-D3974968AF8F}" srcOrd="4" destOrd="0" parTransId="{BDA0E0E6-89B0-4D49-B19D-E7E0233336F8}" sibTransId="{1C1628E8-D164-479B-96C0-2B38C6A2BC4D}"/>
    <dgm:cxn modelId="{0FD0B1DA-98CA-4C83-A149-9D514AFBD230}" srcId="{A0AEA088-70B3-4420-9533-61F16BD4297F}" destId="{198AA774-11D7-437B-9519-453A7C2F6C9B}" srcOrd="1" destOrd="0" parTransId="{0D88D00C-1806-4C16-AD2B-D17CB0363FC7}" sibTransId="{717067AB-F7D4-430E-8811-395A13213907}"/>
    <dgm:cxn modelId="{F74F95DB-E995-4E82-8075-7541F1878F5C}" srcId="{AFAC3B6D-0CFF-44EC-9DDA-F1E026037B1F}" destId="{69277DD7-B9F0-49E4-811D-00F71DAA278E}" srcOrd="8" destOrd="0" parTransId="{5D837809-79D0-45C6-B2BF-935505B0141B}" sibTransId="{2DFD08C3-E023-4274-ACED-143DA7E1C1B3}"/>
    <dgm:cxn modelId="{6DC021DE-C8FD-427A-AEE3-42834F547FA4}" srcId="{A0AEA088-70B3-4420-9533-61F16BD4297F}" destId="{18E1EABE-F1ED-47C9-A20F-4DC91C61E250}" srcOrd="2" destOrd="0" parTransId="{C150FBD4-F7EA-4E71-B1D7-5CEA4F581654}" sibTransId="{D14E4E72-A23D-4337-AE73-A4E4C45E17E8}"/>
    <dgm:cxn modelId="{463D25E1-762C-4708-BD9E-2E50A2FD6FAF}" type="presOf" srcId="{DB21C28A-49BF-4B10-932D-14EC0A1042DB}" destId="{A90C40F8-4685-45BE-A91A-A59C5782D385}" srcOrd="0" destOrd="5" presId="urn:microsoft.com/office/officeart/2005/8/layout/hList1"/>
    <dgm:cxn modelId="{6E797AE6-08B1-4413-8ACE-03CEC6CE493A}" srcId="{A0AEA088-70B3-4420-9533-61F16BD4297F}" destId="{853EAF0D-BA02-40E7-BB0B-218587FC1E30}" srcOrd="5" destOrd="0" parTransId="{CAD26CF4-A4EA-4C90-BA94-81615346413C}" sibTransId="{8C24F0C3-302C-429D-B33B-E98A2C997088}"/>
    <dgm:cxn modelId="{C28537EB-1DEA-4C69-B6AB-0807FD5D7681}" srcId="{DEFC8CCB-6700-4694-B26B-5D762BFFD51E}" destId="{5951AF94-11B4-468A-8AE8-02C94D353650}" srcOrd="1" destOrd="0" parTransId="{9141AB70-62E3-47B3-94CD-923A01F04909}" sibTransId="{B62D89B7-BC49-4962-8EE7-F4555FE73230}"/>
    <dgm:cxn modelId="{52FF23EF-52E8-4EE7-B10E-2BFC63059DE4}" type="presOf" srcId="{5368F815-9CC2-4CF3-A2D5-E76ED03ABFDC}" destId="{141E163F-6474-4E5C-BBD6-99BE32D04702}" srcOrd="0" destOrd="6" presId="urn:microsoft.com/office/officeart/2005/8/layout/hList1"/>
    <dgm:cxn modelId="{85E909F1-C070-40B8-BE60-D6F896808680}" type="presOf" srcId="{00CC2368-2BAF-408A-823A-B9FF959F423C}" destId="{5E5D59EA-D92C-4D64-975C-2335B8EABD3F}" srcOrd="0" destOrd="6" presId="urn:microsoft.com/office/officeart/2005/8/layout/hList1"/>
    <dgm:cxn modelId="{CA6C2AF1-2CA1-4505-B17A-19103D2D83A5}" type="presOf" srcId="{CDA0FE26-E7D2-403B-B205-9A4EE6909111}" destId="{5E5D59EA-D92C-4D64-975C-2335B8EABD3F}" srcOrd="0" destOrd="4" presId="urn:microsoft.com/office/officeart/2005/8/layout/hList1"/>
    <dgm:cxn modelId="{E122B8F1-2089-4F09-BD66-728AF6691591}" type="presOf" srcId="{AFA751FD-4464-4931-9E1E-3CD640BC0B34}" destId="{141E163F-6474-4E5C-BBD6-99BE32D04702}" srcOrd="0" destOrd="7" presId="urn:microsoft.com/office/officeart/2005/8/layout/hList1"/>
    <dgm:cxn modelId="{295576F6-C0CD-4857-97B8-F84AFA24BD58}" type="presOf" srcId="{AC0BE81D-7288-4D57-94E8-2196C807A660}" destId="{141E163F-6474-4E5C-BBD6-99BE32D04702}" srcOrd="0" destOrd="1" presId="urn:microsoft.com/office/officeart/2005/8/layout/hList1"/>
    <dgm:cxn modelId="{E0E1ADF7-E33D-4F50-AADC-5C734CEB7A52}" srcId="{500A211B-DF49-40E3-8951-23484F832ABD}" destId="{AC0BE81D-7288-4D57-94E8-2196C807A660}" srcOrd="1" destOrd="0" parTransId="{265613A8-9366-4ADB-B3D8-765759D0A63A}" sibTransId="{0E5B9A06-3F9D-4149-ACC5-68ED76AC65A2}"/>
    <dgm:cxn modelId="{D4D456FA-8260-41FD-97B3-841DA2EBE9F5}" type="presOf" srcId="{C32271B0-D29C-47A2-9EDF-16B6C6D9FDC5}" destId="{141E163F-6474-4E5C-BBD6-99BE32D04702}" srcOrd="0" destOrd="3" presId="urn:microsoft.com/office/officeart/2005/8/layout/hList1"/>
    <dgm:cxn modelId="{5E5465FC-B6C5-4CCA-A83E-9B5FFB7F16D2}" type="presOf" srcId="{79761037-079B-43EE-B74B-0D4A924933D1}" destId="{5E5D59EA-D92C-4D64-975C-2335B8EABD3F}" srcOrd="0" destOrd="0" presId="urn:microsoft.com/office/officeart/2005/8/layout/hList1"/>
    <dgm:cxn modelId="{57DACCEE-BD94-4411-93F3-B1B736F03155}" type="presParOf" srcId="{A46A4B8F-7B47-4448-A6D2-7EF1B7ED5FE6}" destId="{D174361E-085A-4301-8455-D244AE4B5D4A}" srcOrd="0" destOrd="0" presId="urn:microsoft.com/office/officeart/2005/8/layout/hList1"/>
    <dgm:cxn modelId="{0195D331-20D3-414F-8E67-AE80785E501A}" type="presParOf" srcId="{D174361E-085A-4301-8455-D244AE4B5D4A}" destId="{25573BB1-FDFE-456B-9741-97A787C3E0B7}" srcOrd="0" destOrd="0" presId="urn:microsoft.com/office/officeart/2005/8/layout/hList1"/>
    <dgm:cxn modelId="{2C16F38B-F726-4CCB-B668-B486F0ED3CCD}" type="presParOf" srcId="{D174361E-085A-4301-8455-D244AE4B5D4A}" destId="{3CF95DA0-71E3-41B4-BD1A-10E058E92F84}" srcOrd="1" destOrd="0" presId="urn:microsoft.com/office/officeart/2005/8/layout/hList1"/>
    <dgm:cxn modelId="{A2D892EA-5887-4139-80AC-5D9C7A2D238E}" type="presParOf" srcId="{A46A4B8F-7B47-4448-A6D2-7EF1B7ED5FE6}" destId="{A670184A-0595-470B-A530-2DC22C84C6B8}" srcOrd="1" destOrd="0" presId="urn:microsoft.com/office/officeart/2005/8/layout/hList1"/>
    <dgm:cxn modelId="{A6D619EA-45B1-4BF4-BD99-7075F5883B39}" type="presParOf" srcId="{A46A4B8F-7B47-4448-A6D2-7EF1B7ED5FE6}" destId="{A535B659-2052-472C-B7D6-F22B9E0D9BC8}" srcOrd="2" destOrd="0" presId="urn:microsoft.com/office/officeart/2005/8/layout/hList1"/>
    <dgm:cxn modelId="{9F3F0E7E-D6F6-4C21-9713-EE89D3B7FB4C}" type="presParOf" srcId="{A535B659-2052-472C-B7D6-F22B9E0D9BC8}" destId="{CC781B25-66A0-466C-9514-ADC7EE934ECC}" srcOrd="0" destOrd="0" presId="urn:microsoft.com/office/officeart/2005/8/layout/hList1"/>
    <dgm:cxn modelId="{9BC0A02F-0246-4DE2-B9D9-CC6775EB8B9D}" type="presParOf" srcId="{A535B659-2052-472C-B7D6-F22B9E0D9BC8}" destId="{5E5D59EA-D92C-4D64-975C-2335B8EABD3F}" srcOrd="1" destOrd="0" presId="urn:microsoft.com/office/officeart/2005/8/layout/hList1"/>
    <dgm:cxn modelId="{E5ED55C1-2AD1-4598-9FCE-55C38FD4A39E}" type="presParOf" srcId="{A46A4B8F-7B47-4448-A6D2-7EF1B7ED5FE6}" destId="{0B3321A3-5365-43C2-991A-FABDF0201324}" srcOrd="3" destOrd="0" presId="urn:microsoft.com/office/officeart/2005/8/layout/hList1"/>
    <dgm:cxn modelId="{9B4212A8-D32F-491F-AE75-2CAAB09175AD}" type="presParOf" srcId="{A46A4B8F-7B47-4448-A6D2-7EF1B7ED5FE6}" destId="{097D294F-5B13-4DBE-8A7D-C6DF2686C782}" srcOrd="4" destOrd="0" presId="urn:microsoft.com/office/officeart/2005/8/layout/hList1"/>
    <dgm:cxn modelId="{6F3D1C34-D367-44AF-934B-17B764C5CC9B}" type="presParOf" srcId="{097D294F-5B13-4DBE-8A7D-C6DF2686C782}" destId="{BB6A8449-EB4A-416A-B349-BA9CEA4B84D6}" srcOrd="0" destOrd="0" presId="urn:microsoft.com/office/officeart/2005/8/layout/hList1"/>
    <dgm:cxn modelId="{C7411A53-EE04-4AD9-B373-64E4B6E6CFBD}" type="presParOf" srcId="{097D294F-5B13-4DBE-8A7D-C6DF2686C782}" destId="{141E163F-6474-4E5C-BBD6-99BE32D04702}" srcOrd="1" destOrd="0" presId="urn:microsoft.com/office/officeart/2005/8/layout/hList1"/>
    <dgm:cxn modelId="{EDEF2B9B-995E-401A-AE9A-7AC47FE56156}" type="presParOf" srcId="{A46A4B8F-7B47-4448-A6D2-7EF1B7ED5FE6}" destId="{700578CD-4AC9-403B-A8C8-BB13976936C2}" srcOrd="5" destOrd="0" presId="urn:microsoft.com/office/officeart/2005/8/layout/hList1"/>
    <dgm:cxn modelId="{787ABAAE-D598-4F60-8423-C0E81BAC4800}" type="presParOf" srcId="{A46A4B8F-7B47-4448-A6D2-7EF1B7ED5FE6}" destId="{9A357C84-A112-46D9-B7F4-D0A214269228}" srcOrd="6" destOrd="0" presId="urn:microsoft.com/office/officeart/2005/8/layout/hList1"/>
    <dgm:cxn modelId="{37CC7B99-19C8-4265-9A07-02FB3A4B1341}" type="presParOf" srcId="{9A357C84-A112-46D9-B7F4-D0A214269228}" destId="{B1A5E421-0DE0-4E9B-8F64-8C39760D295F}" srcOrd="0" destOrd="0" presId="urn:microsoft.com/office/officeart/2005/8/layout/hList1"/>
    <dgm:cxn modelId="{A3486490-D36F-4ACE-836A-BC4759CFDDBF}" type="presParOf" srcId="{9A357C84-A112-46D9-B7F4-D0A214269228}" destId="{A90C40F8-4685-45BE-A91A-A59C5782D38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6FC09A-3984-4E1D-8C70-B8913C1A5DB0}" type="doc">
      <dgm:prSet loTypeId="urn:microsoft.com/office/officeart/2005/8/layout/chevron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AE953F3-3626-4152-B589-A0830DBBCEEB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9609DE5C-05C7-4CD7-BCF8-F04BDD42C110}" type="parTrans" cxnId="{C47C3F00-C1C1-455D-A5F5-93168130336B}">
      <dgm:prSet/>
      <dgm:spPr/>
      <dgm:t>
        <a:bodyPr/>
        <a:lstStyle/>
        <a:p>
          <a:endParaRPr lang="en-US"/>
        </a:p>
      </dgm:t>
    </dgm:pt>
    <dgm:pt modelId="{64613DDA-77AC-4473-A482-E16726568F88}" type="sibTrans" cxnId="{C47C3F00-C1C1-455D-A5F5-93168130336B}">
      <dgm:prSet/>
      <dgm:spPr/>
      <dgm:t>
        <a:bodyPr/>
        <a:lstStyle/>
        <a:p>
          <a:endParaRPr lang="en-US"/>
        </a:p>
      </dgm:t>
    </dgm:pt>
    <dgm:pt modelId="{E09BD557-D7FD-406E-960C-159A85BE1EBA}">
      <dgm:prSet phldrT="[Text]" custT="1"/>
      <dgm:spPr/>
      <dgm:t>
        <a:bodyPr/>
        <a:lstStyle/>
        <a:p>
          <a:r>
            <a:rPr lang="en-US" sz="1200" dirty="0"/>
            <a:t>Modify equations to reduce DAE index</a:t>
          </a:r>
        </a:p>
      </dgm:t>
    </dgm:pt>
    <dgm:pt modelId="{125E01A7-1ADE-42F5-A981-AFCE5E858B35}" type="parTrans" cxnId="{DA228651-4A42-4371-91B0-676FB52308DF}">
      <dgm:prSet/>
      <dgm:spPr/>
      <dgm:t>
        <a:bodyPr/>
        <a:lstStyle/>
        <a:p>
          <a:endParaRPr lang="en-US"/>
        </a:p>
      </dgm:t>
    </dgm:pt>
    <dgm:pt modelId="{18B17AAA-A8A3-41B2-9315-0268D0B40B91}" type="sibTrans" cxnId="{DA228651-4A42-4371-91B0-676FB52308DF}">
      <dgm:prSet/>
      <dgm:spPr/>
      <dgm:t>
        <a:bodyPr/>
        <a:lstStyle/>
        <a:p>
          <a:endParaRPr lang="en-US"/>
        </a:p>
      </dgm:t>
    </dgm:pt>
    <dgm:pt modelId="{AD01614D-CF32-45CB-B18F-5A5CC5E08676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06512E85-3614-4129-82F5-2D3F47BD0A61}" type="parTrans" cxnId="{34B4AA8A-1619-4608-8CB9-98B78FF878D3}">
      <dgm:prSet/>
      <dgm:spPr/>
      <dgm:t>
        <a:bodyPr/>
        <a:lstStyle/>
        <a:p>
          <a:endParaRPr lang="en-US"/>
        </a:p>
      </dgm:t>
    </dgm:pt>
    <dgm:pt modelId="{5D1D635F-1888-4AD3-BB99-40CF0D54F154}" type="sibTrans" cxnId="{34B4AA8A-1619-4608-8CB9-98B78FF878D3}">
      <dgm:prSet/>
      <dgm:spPr/>
      <dgm:t>
        <a:bodyPr/>
        <a:lstStyle/>
        <a:p>
          <a:endParaRPr lang="en-US"/>
        </a:p>
      </dgm:t>
    </dgm:pt>
    <dgm:pt modelId="{5F78CFDB-6E8F-4D0D-9166-C58F61AFC6FE}">
      <dgm:prSet phldrT="[Text]" custT="1"/>
      <dgm:spPr/>
      <dgm:t>
        <a:bodyPr/>
        <a:lstStyle/>
        <a:p>
          <a:r>
            <a:rPr lang="en-US" sz="1200" dirty="0"/>
            <a:t>Switching law: use bubble point Pressure  </a:t>
          </a:r>
        </a:p>
      </dgm:t>
    </dgm:pt>
    <dgm:pt modelId="{E9D88E44-9E0A-4A87-B0EA-77FADDCFC618}" type="parTrans" cxnId="{B7F7A6B2-03C3-4851-B7C6-460A7E75093E}">
      <dgm:prSet/>
      <dgm:spPr/>
      <dgm:t>
        <a:bodyPr/>
        <a:lstStyle/>
        <a:p>
          <a:endParaRPr lang="en-US"/>
        </a:p>
      </dgm:t>
    </dgm:pt>
    <dgm:pt modelId="{A40F1C45-6977-4011-8AE9-0B96BDEA14F0}" type="sibTrans" cxnId="{B7F7A6B2-03C3-4851-B7C6-460A7E75093E}">
      <dgm:prSet/>
      <dgm:spPr/>
      <dgm:t>
        <a:bodyPr/>
        <a:lstStyle/>
        <a:p>
          <a:endParaRPr lang="en-US"/>
        </a:p>
      </dgm:t>
    </dgm:pt>
    <dgm:pt modelId="{F0D73F12-CCBF-43E5-8C19-70E77055A3B3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F92F6AC4-3BD4-4A78-A49A-BC5CC525B0B0}" type="parTrans" cxnId="{52F67205-4752-4FF9-AC04-56ABB072B245}">
      <dgm:prSet/>
      <dgm:spPr/>
      <dgm:t>
        <a:bodyPr/>
        <a:lstStyle/>
        <a:p>
          <a:endParaRPr lang="en-US"/>
        </a:p>
      </dgm:t>
    </dgm:pt>
    <dgm:pt modelId="{6CDB6515-C661-49C8-987A-B43C56F17FD3}" type="sibTrans" cxnId="{52F67205-4752-4FF9-AC04-56ABB072B245}">
      <dgm:prSet/>
      <dgm:spPr/>
      <dgm:t>
        <a:bodyPr/>
        <a:lstStyle/>
        <a:p>
          <a:endParaRPr lang="en-US"/>
        </a:p>
      </dgm:t>
    </dgm:pt>
    <dgm:pt modelId="{E9C34714-5D9C-4263-A2A3-BD7AFF0438E0}">
      <dgm:prSet phldrT="[Text]" custT="1"/>
      <dgm:spPr/>
      <dgm:t>
        <a:bodyPr/>
        <a:lstStyle/>
        <a:p>
          <a:r>
            <a:rPr lang="en-US" sz="1200" dirty="0"/>
            <a:t>Fix startup input profiles </a:t>
          </a:r>
          <a:r>
            <a:rPr lang="en-US" sz="1200" dirty="0">
              <a:sym typeface="Wingdings" panose="05000000000000000000" pitchFamily="2" charset="2"/>
            </a:rPr>
            <a:t> Feed, Reboiler duty, Reflux</a:t>
          </a:r>
          <a:endParaRPr lang="en-US" sz="1200" dirty="0"/>
        </a:p>
      </dgm:t>
    </dgm:pt>
    <dgm:pt modelId="{11A6A7E6-5A14-41A5-9979-50E82060893B}" type="parTrans" cxnId="{39B77CF7-E03B-4DD6-B985-7900EF45DE48}">
      <dgm:prSet/>
      <dgm:spPr/>
      <dgm:t>
        <a:bodyPr/>
        <a:lstStyle/>
        <a:p>
          <a:endParaRPr lang="en-US"/>
        </a:p>
      </dgm:t>
    </dgm:pt>
    <dgm:pt modelId="{653ACBB4-8998-46AA-8D20-3580445720A4}" type="sibTrans" cxnId="{39B77CF7-E03B-4DD6-B985-7900EF45DE48}">
      <dgm:prSet/>
      <dgm:spPr/>
      <dgm:t>
        <a:bodyPr/>
        <a:lstStyle/>
        <a:p>
          <a:endParaRPr lang="en-US"/>
        </a:p>
      </dgm:t>
    </dgm:pt>
    <dgm:pt modelId="{66EA5C6F-BD36-42D8-8F36-7A6EEFAC2A73}">
      <dgm:prSet phldrT="[Text]" custT="1"/>
      <dgm:spPr/>
      <dgm:t>
        <a:bodyPr/>
        <a:lstStyle/>
        <a:p>
          <a:endParaRPr lang="en-US" sz="2000" dirty="0"/>
        </a:p>
      </dgm:t>
    </dgm:pt>
    <dgm:pt modelId="{CEE7883F-A1D9-4529-8D61-39F7E8E913ED}" type="parTrans" cxnId="{E7342F08-D72A-411B-8A88-772E1F7769C4}">
      <dgm:prSet/>
      <dgm:spPr/>
      <dgm:t>
        <a:bodyPr/>
        <a:lstStyle/>
        <a:p>
          <a:endParaRPr lang="en-US"/>
        </a:p>
      </dgm:t>
    </dgm:pt>
    <dgm:pt modelId="{BFAD3DBB-4F71-4342-929C-3AE884C80A27}" type="sibTrans" cxnId="{E7342F08-D72A-411B-8A88-772E1F7769C4}">
      <dgm:prSet/>
      <dgm:spPr/>
      <dgm:t>
        <a:bodyPr/>
        <a:lstStyle/>
        <a:p>
          <a:endParaRPr lang="en-US"/>
        </a:p>
      </dgm:t>
    </dgm:pt>
    <dgm:pt modelId="{A10C80E8-CE50-4B99-BBF9-C221E2B1E2FD}">
      <dgm:prSet phldrT="[Text]" custT="1"/>
      <dgm:spPr/>
      <dgm:t>
        <a:bodyPr/>
        <a:lstStyle/>
        <a:p>
          <a:endParaRPr lang="en-US" sz="1400" dirty="0"/>
        </a:p>
      </dgm:t>
    </dgm:pt>
    <dgm:pt modelId="{D9DE438C-A5D2-4B01-8862-6796005596F6}" type="parTrans" cxnId="{2C12A436-7362-4BD0-A643-7F24C634E66D}">
      <dgm:prSet/>
      <dgm:spPr/>
      <dgm:t>
        <a:bodyPr/>
        <a:lstStyle/>
        <a:p>
          <a:endParaRPr lang="en-US"/>
        </a:p>
      </dgm:t>
    </dgm:pt>
    <dgm:pt modelId="{D6BFACD4-7D5A-44F5-B17F-887B4B946C0C}" type="sibTrans" cxnId="{2C12A436-7362-4BD0-A643-7F24C634E66D}">
      <dgm:prSet/>
      <dgm:spPr/>
      <dgm:t>
        <a:bodyPr/>
        <a:lstStyle/>
        <a:p>
          <a:endParaRPr lang="en-US"/>
        </a:p>
      </dgm:t>
    </dgm:pt>
    <dgm:pt modelId="{13888807-18CC-4A24-819A-2BDDC34EC67F}">
      <dgm:prSet phldrT="[Text]" custT="1"/>
      <dgm:spPr/>
      <dgm:t>
        <a:bodyPr/>
        <a:lstStyle/>
        <a:p>
          <a:r>
            <a:rPr lang="en-US" sz="1200" dirty="0"/>
            <a:t>Dynamically switch equation set</a:t>
          </a:r>
        </a:p>
      </dgm:t>
    </dgm:pt>
    <dgm:pt modelId="{B09A833C-7304-48F0-A564-AA70AED1DDA4}" type="parTrans" cxnId="{BA24C717-878E-403A-A093-64EEC81505A9}">
      <dgm:prSet/>
      <dgm:spPr/>
      <dgm:t>
        <a:bodyPr/>
        <a:lstStyle/>
        <a:p>
          <a:endParaRPr lang="en-US"/>
        </a:p>
      </dgm:t>
    </dgm:pt>
    <dgm:pt modelId="{52BF8FC7-B35F-4C9D-A2A7-F4A2F39E212F}" type="sibTrans" cxnId="{BA24C717-878E-403A-A093-64EEC81505A9}">
      <dgm:prSet/>
      <dgm:spPr/>
      <dgm:t>
        <a:bodyPr/>
        <a:lstStyle/>
        <a:p>
          <a:endParaRPr lang="en-US"/>
        </a:p>
      </dgm:t>
    </dgm:pt>
    <dgm:pt modelId="{5A32B245-054D-4E7D-A45F-AE540CEC5326}">
      <dgm:prSet phldrT="[Text]" custT="1"/>
      <dgm:spPr/>
      <dgm:t>
        <a:bodyPr/>
        <a:lstStyle/>
        <a:p>
          <a:r>
            <a:rPr lang="en-US" sz="1200" dirty="0" err="1"/>
            <a:t>Rackett</a:t>
          </a:r>
          <a:r>
            <a:rPr lang="en-US" sz="1200" dirty="0"/>
            <a:t> equation for liquid density</a:t>
          </a:r>
        </a:p>
      </dgm:t>
    </dgm:pt>
    <dgm:pt modelId="{C5DD9C1B-509C-45B3-AB7D-8E80411E9D46}" type="parTrans" cxnId="{3867884E-2458-493E-A55C-7ADA7601549C}">
      <dgm:prSet/>
      <dgm:spPr/>
      <dgm:t>
        <a:bodyPr/>
        <a:lstStyle/>
        <a:p>
          <a:endParaRPr lang="en-US"/>
        </a:p>
      </dgm:t>
    </dgm:pt>
    <dgm:pt modelId="{FF31D6F1-80DD-45E9-9E0D-6CF938DD6270}" type="sibTrans" cxnId="{3867884E-2458-493E-A55C-7ADA7601549C}">
      <dgm:prSet/>
      <dgm:spPr/>
      <dgm:t>
        <a:bodyPr/>
        <a:lstStyle/>
        <a:p>
          <a:endParaRPr lang="en-US"/>
        </a:p>
      </dgm:t>
    </dgm:pt>
    <dgm:pt modelId="{2DDF2E89-FCE2-4FAC-AEE3-7194B60B6C10}">
      <dgm:prSet phldrT="[Text]" custT="1"/>
      <dgm:spPr/>
      <dgm:t>
        <a:bodyPr/>
        <a:lstStyle/>
        <a:p>
          <a:r>
            <a:rPr lang="en-US" sz="1200" dirty="0"/>
            <a:t>Peng-Robinson method for vapor density</a:t>
          </a:r>
        </a:p>
      </dgm:t>
    </dgm:pt>
    <dgm:pt modelId="{3E3D6A43-DC18-4734-A1A9-F4DC2B0C098C}" type="parTrans" cxnId="{8378A40B-1D08-466F-A820-DBAB2105ABEA}">
      <dgm:prSet/>
      <dgm:spPr/>
      <dgm:t>
        <a:bodyPr/>
        <a:lstStyle/>
        <a:p>
          <a:endParaRPr lang="en-US"/>
        </a:p>
      </dgm:t>
    </dgm:pt>
    <dgm:pt modelId="{443D6152-AECB-49A8-BE0E-E2BD2C36A21F}" type="sibTrans" cxnId="{8378A40B-1D08-466F-A820-DBAB2105ABEA}">
      <dgm:prSet/>
      <dgm:spPr/>
      <dgm:t>
        <a:bodyPr/>
        <a:lstStyle/>
        <a:p>
          <a:endParaRPr lang="en-US"/>
        </a:p>
      </dgm:t>
    </dgm:pt>
    <dgm:pt modelId="{9DDC1882-2440-4B87-8919-C8D89C854407}">
      <dgm:prSet phldrT="[Text]" custT="1"/>
      <dgm:spPr/>
      <dgm:t>
        <a:bodyPr/>
        <a:lstStyle/>
        <a:p>
          <a:r>
            <a:rPr lang="en-US" sz="1200" dirty="0"/>
            <a:t>Two sets: non-VLE and VLE</a:t>
          </a:r>
        </a:p>
      </dgm:t>
    </dgm:pt>
    <dgm:pt modelId="{0496361A-C2BE-46AF-8570-C9BEECE2AE2B}" type="parTrans" cxnId="{6DF617A0-D37F-41AB-9788-9D53BDC5AC49}">
      <dgm:prSet/>
      <dgm:spPr/>
      <dgm:t>
        <a:bodyPr/>
        <a:lstStyle/>
        <a:p>
          <a:endParaRPr lang="en-US"/>
        </a:p>
      </dgm:t>
    </dgm:pt>
    <dgm:pt modelId="{C6F661E1-0A1D-4C43-8DB3-EB0E56DE8FF0}" type="sibTrans" cxnId="{6DF617A0-D37F-41AB-9788-9D53BDC5AC49}">
      <dgm:prSet/>
      <dgm:spPr/>
      <dgm:t>
        <a:bodyPr/>
        <a:lstStyle/>
        <a:p>
          <a:endParaRPr lang="en-US"/>
        </a:p>
      </dgm:t>
    </dgm:pt>
    <dgm:pt modelId="{526D3909-6117-4A97-84B3-50465B66CEEB}">
      <dgm:prSet phldrT="[Text]" custT="1"/>
      <dgm:spPr/>
      <dgm:t>
        <a:bodyPr/>
        <a:lstStyle/>
        <a:p>
          <a:endParaRPr lang="en-US" sz="1200" dirty="0"/>
        </a:p>
      </dgm:t>
    </dgm:pt>
    <dgm:pt modelId="{25479E18-7D0B-46E0-B3BB-A71F4D74156B}" type="parTrans" cxnId="{0C49AB5E-2722-4780-B315-E2B6C551C57E}">
      <dgm:prSet/>
      <dgm:spPr/>
      <dgm:t>
        <a:bodyPr/>
        <a:lstStyle/>
        <a:p>
          <a:endParaRPr lang="en-US"/>
        </a:p>
      </dgm:t>
    </dgm:pt>
    <dgm:pt modelId="{9296E5BB-4F34-4E53-A34F-34BE9B1D7D3C}" type="sibTrans" cxnId="{0C49AB5E-2722-4780-B315-E2B6C551C57E}">
      <dgm:prSet/>
      <dgm:spPr/>
      <dgm:t>
        <a:bodyPr/>
        <a:lstStyle/>
        <a:p>
          <a:endParaRPr lang="en-US"/>
        </a:p>
      </dgm:t>
    </dgm:pt>
    <dgm:pt modelId="{CC6E2EDE-9558-424A-B86F-5CE639BDF21C}">
      <dgm:prSet phldrT="[Text]" custT="1"/>
      <dgm:spPr/>
      <dgm:t>
        <a:bodyPr/>
        <a:lstStyle/>
        <a:p>
          <a:endParaRPr lang="en-US" sz="1200" dirty="0"/>
        </a:p>
      </dgm:t>
    </dgm:pt>
    <dgm:pt modelId="{EDEA177C-8DCB-4B6B-A970-CA2A7B73197F}" type="parTrans" cxnId="{9C80CAEF-7285-4E26-A17A-AC39DCAC0348}">
      <dgm:prSet/>
      <dgm:spPr/>
      <dgm:t>
        <a:bodyPr/>
        <a:lstStyle/>
        <a:p>
          <a:endParaRPr lang="en-US"/>
        </a:p>
      </dgm:t>
    </dgm:pt>
    <dgm:pt modelId="{BF860E19-8682-4155-A74E-BB845B9ACD4E}" type="sibTrans" cxnId="{9C80CAEF-7285-4E26-A17A-AC39DCAC0348}">
      <dgm:prSet/>
      <dgm:spPr/>
      <dgm:t>
        <a:bodyPr/>
        <a:lstStyle/>
        <a:p>
          <a:endParaRPr lang="en-US"/>
        </a:p>
      </dgm:t>
    </dgm:pt>
    <dgm:pt modelId="{12D74EA5-3468-4D02-A436-35C1CED4127F}">
      <dgm:prSet phldrT="[Text]" custT="1"/>
      <dgm:spPr/>
      <dgm:t>
        <a:bodyPr/>
        <a:lstStyle/>
        <a:p>
          <a:r>
            <a:rPr lang="en-US" sz="1200" dirty="0"/>
            <a:t>Initial manual inputs </a:t>
          </a:r>
          <a:r>
            <a:rPr lang="en-US" sz="1200" dirty="0">
              <a:sym typeface="Wingdings" panose="05000000000000000000" pitchFamily="2" charset="2"/>
            </a:rPr>
            <a:t></a:t>
          </a:r>
          <a:r>
            <a:rPr lang="en-US" sz="1200" dirty="0"/>
            <a:t> close PI loop </a:t>
          </a:r>
        </a:p>
      </dgm:t>
    </dgm:pt>
    <dgm:pt modelId="{7003B681-9FFF-4E48-A0FF-643A44E4A431}" type="parTrans" cxnId="{E060F200-7CCD-4447-9A5E-064EF87F79B6}">
      <dgm:prSet/>
      <dgm:spPr/>
      <dgm:t>
        <a:bodyPr/>
        <a:lstStyle/>
        <a:p>
          <a:endParaRPr lang="en-US"/>
        </a:p>
      </dgm:t>
    </dgm:pt>
    <dgm:pt modelId="{F99D43E7-616A-4463-97E3-BAEB66BC7FA9}" type="sibTrans" cxnId="{E060F200-7CCD-4447-9A5E-064EF87F79B6}">
      <dgm:prSet/>
      <dgm:spPr/>
      <dgm:t>
        <a:bodyPr/>
        <a:lstStyle/>
        <a:p>
          <a:endParaRPr lang="en-US"/>
        </a:p>
      </dgm:t>
    </dgm:pt>
    <dgm:pt modelId="{5A7BB057-56F2-48C2-B307-5D9AE3A89880}" type="pres">
      <dgm:prSet presAssocID="{B76FC09A-3984-4E1D-8C70-B8913C1A5DB0}" presName="linearFlow" presStyleCnt="0">
        <dgm:presLayoutVars>
          <dgm:dir/>
          <dgm:animLvl val="lvl"/>
          <dgm:resizeHandles val="exact"/>
        </dgm:presLayoutVars>
      </dgm:prSet>
      <dgm:spPr/>
    </dgm:pt>
    <dgm:pt modelId="{0B087102-A073-4A9F-89B3-69794081205F}" type="pres">
      <dgm:prSet presAssocID="{6AE953F3-3626-4152-B589-A0830DBBCEEB}" presName="composite" presStyleCnt="0"/>
      <dgm:spPr/>
    </dgm:pt>
    <dgm:pt modelId="{E2D35481-5295-425D-8CE3-282C086CFB81}" type="pres">
      <dgm:prSet presAssocID="{6AE953F3-3626-4152-B589-A0830DBBCEE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0BC2D6B-61E0-45AC-AA98-A8B1F7B3DF6F}" type="pres">
      <dgm:prSet presAssocID="{6AE953F3-3626-4152-B589-A0830DBBCEEB}" presName="descendantText" presStyleLbl="alignAcc1" presStyleIdx="0" presStyleCnt="3" custScaleY="104800">
        <dgm:presLayoutVars>
          <dgm:bulletEnabled val="1"/>
        </dgm:presLayoutVars>
      </dgm:prSet>
      <dgm:spPr/>
    </dgm:pt>
    <dgm:pt modelId="{FAE187CB-F175-4CD7-BA38-66559F523FB1}" type="pres">
      <dgm:prSet presAssocID="{64613DDA-77AC-4473-A482-E16726568F88}" presName="sp" presStyleCnt="0"/>
      <dgm:spPr/>
    </dgm:pt>
    <dgm:pt modelId="{724247BA-4717-4D1F-9EE3-29F28BDD7EE3}" type="pres">
      <dgm:prSet presAssocID="{AD01614D-CF32-45CB-B18F-5A5CC5E08676}" presName="composite" presStyleCnt="0"/>
      <dgm:spPr/>
    </dgm:pt>
    <dgm:pt modelId="{7A5C2DEE-B3CF-4106-9A53-195AE54181CC}" type="pres">
      <dgm:prSet presAssocID="{AD01614D-CF32-45CB-B18F-5A5CC5E0867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E2CF5FB-3BEA-4F02-9516-CDC37A47AE57}" type="pres">
      <dgm:prSet presAssocID="{AD01614D-CF32-45CB-B18F-5A5CC5E08676}" presName="descendantText" presStyleLbl="alignAcc1" presStyleIdx="1" presStyleCnt="3">
        <dgm:presLayoutVars>
          <dgm:bulletEnabled val="1"/>
        </dgm:presLayoutVars>
      </dgm:prSet>
      <dgm:spPr/>
    </dgm:pt>
    <dgm:pt modelId="{18AA0049-D437-440E-9A20-85DE61ABE8B6}" type="pres">
      <dgm:prSet presAssocID="{5D1D635F-1888-4AD3-BB99-40CF0D54F154}" presName="sp" presStyleCnt="0"/>
      <dgm:spPr/>
    </dgm:pt>
    <dgm:pt modelId="{09119894-7E76-40CE-BC6F-EA8F6D6A5078}" type="pres">
      <dgm:prSet presAssocID="{F0D73F12-CCBF-43E5-8C19-70E77055A3B3}" presName="composite" presStyleCnt="0"/>
      <dgm:spPr/>
    </dgm:pt>
    <dgm:pt modelId="{AD18E45D-FCFD-4ED7-9A9A-81AA1A39C692}" type="pres">
      <dgm:prSet presAssocID="{F0D73F12-CCBF-43E5-8C19-70E77055A3B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6C11729-8C96-40E7-9976-FDA453379A5B}" type="pres">
      <dgm:prSet presAssocID="{F0D73F12-CCBF-43E5-8C19-70E77055A3B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47C3F00-C1C1-455D-A5F5-93168130336B}" srcId="{B76FC09A-3984-4E1D-8C70-B8913C1A5DB0}" destId="{6AE953F3-3626-4152-B589-A0830DBBCEEB}" srcOrd="0" destOrd="0" parTransId="{9609DE5C-05C7-4CD7-BCF8-F04BDD42C110}" sibTransId="{64613DDA-77AC-4473-A482-E16726568F88}"/>
    <dgm:cxn modelId="{E060F200-7CCD-4447-9A5E-064EF87F79B6}" srcId="{F0D73F12-CCBF-43E5-8C19-70E77055A3B3}" destId="{12D74EA5-3468-4D02-A436-35C1CED4127F}" srcOrd="1" destOrd="0" parTransId="{7003B681-9FFF-4E48-A0FF-643A44E4A431}" sibTransId="{F99D43E7-616A-4463-97E3-BAEB66BC7FA9}"/>
    <dgm:cxn modelId="{52F67205-4752-4FF9-AC04-56ABB072B245}" srcId="{B76FC09A-3984-4E1D-8C70-B8913C1A5DB0}" destId="{F0D73F12-CCBF-43E5-8C19-70E77055A3B3}" srcOrd="2" destOrd="0" parTransId="{F92F6AC4-3BD4-4A78-A49A-BC5CC525B0B0}" sibTransId="{6CDB6515-C661-49C8-987A-B43C56F17FD3}"/>
    <dgm:cxn modelId="{E7342F08-D72A-411B-8A88-772E1F7769C4}" srcId="{6AE953F3-3626-4152-B589-A0830DBBCEEB}" destId="{66EA5C6F-BD36-42D8-8F36-7A6EEFAC2A73}" srcOrd="6" destOrd="0" parTransId="{CEE7883F-A1D9-4529-8D61-39F7E8E913ED}" sibTransId="{BFAD3DBB-4F71-4342-929C-3AE884C80A27}"/>
    <dgm:cxn modelId="{8378A40B-1D08-466F-A820-DBAB2105ABEA}" srcId="{6AE953F3-3626-4152-B589-A0830DBBCEEB}" destId="{2DDF2E89-FCE2-4FAC-AEE3-7194B60B6C10}" srcOrd="4" destOrd="0" parTransId="{3E3D6A43-DC18-4734-A1A9-F4DC2B0C098C}" sibTransId="{443D6152-AECB-49A8-BE0E-E2BD2C36A21F}"/>
    <dgm:cxn modelId="{BA24C717-878E-403A-A093-64EEC81505A9}" srcId="{AD01614D-CF32-45CB-B18F-5A5CC5E08676}" destId="{13888807-18CC-4A24-819A-2BDDC34EC67F}" srcOrd="2" destOrd="0" parTransId="{B09A833C-7304-48F0-A564-AA70AED1DDA4}" sibTransId="{52BF8FC7-B35F-4C9D-A2A7-F4A2F39E212F}"/>
    <dgm:cxn modelId="{91CBC72F-926C-4035-9539-F9DFD6D85CA2}" type="presOf" srcId="{13888807-18CC-4A24-819A-2BDDC34EC67F}" destId="{9E2CF5FB-3BEA-4F02-9516-CDC37A47AE57}" srcOrd="0" destOrd="2" presId="urn:microsoft.com/office/officeart/2005/8/layout/chevron2"/>
    <dgm:cxn modelId="{2C12A436-7362-4BD0-A643-7F24C634E66D}" srcId="{6AE953F3-3626-4152-B589-A0830DBBCEEB}" destId="{A10C80E8-CE50-4B99-BBF9-C221E2B1E2FD}" srcOrd="0" destOrd="0" parTransId="{D9DE438C-A5D2-4B01-8862-6796005596F6}" sibTransId="{D6BFACD4-7D5A-44F5-B17F-887B4B946C0C}"/>
    <dgm:cxn modelId="{0C49AB5E-2722-4780-B315-E2B6C551C57E}" srcId="{6AE953F3-3626-4152-B589-A0830DBBCEEB}" destId="{526D3909-6117-4A97-84B3-50465B66CEEB}" srcOrd="1" destOrd="0" parTransId="{25479E18-7D0B-46E0-B3BB-A71F4D74156B}" sibTransId="{9296E5BB-4F34-4E53-A34F-34BE9B1D7D3C}"/>
    <dgm:cxn modelId="{F907F760-C5DE-44FC-8740-0236FDB290D1}" type="presOf" srcId="{B76FC09A-3984-4E1D-8C70-B8913C1A5DB0}" destId="{5A7BB057-56F2-48C2-B307-5D9AE3A89880}" srcOrd="0" destOrd="0" presId="urn:microsoft.com/office/officeart/2005/8/layout/chevron2"/>
    <dgm:cxn modelId="{B0E3C062-0241-495F-88D3-544EC75F0AA3}" type="presOf" srcId="{526D3909-6117-4A97-84B3-50465B66CEEB}" destId="{80BC2D6B-61E0-45AC-AA98-A8B1F7B3DF6F}" srcOrd="0" destOrd="1" presId="urn:microsoft.com/office/officeart/2005/8/layout/chevron2"/>
    <dgm:cxn modelId="{6819B649-510F-445E-840B-768EEE04EE35}" type="presOf" srcId="{A10C80E8-CE50-4B99-BBF9-C221E2B1E2FD}" destId="{80BC2D6B-61E0-45AC-AA98-A8B1F7B3DF6F}" srcOrd="0" destOrd="0" presId="urn:microsoft.com/office/officeart/2005/8/layout/chevron2"/>
    <dgm:cxn modelId="{3867884E-2458-493E-A55C-7ADA7601549C}" srcId="{6AE953F3-3626-4152-B589-A0830DBBCEEB}" destId="{5A32B245-054D-4E7D-A45F-AE540CEC5326}" srcOrd="3" destOrd="0" parTransId="{C5DD9C1B-509C-45B3-AB7D-8E80411E9D46}" sibTransId="{FF31D6F1-80DD-45E9-9E0D-6CF938DD6270}"/>
    <dgm:cxn modelId="{DA228651-4A42-4371-91B0-676FB52308DF}" srcId="{6AE953F3-3626-4152-B589-A0830DBBCEEB}" destId="{E09BD557-D7FD-406E-960C-159A85BE1EBA}" srcOrd="2" destOrd="0" parTransId="{125E01A7-1ADE-42F5-A981-AFCE5E858B35}" sibTransId="{18B17AAA-A8A3-41B2-9315-0268D0B40B91}"/>
    <dgm:cxn modelId="{E66B6659-9EA8-478D-95FA-DE72AB15976C}" type="presOf" srcId="{AD01614D-CF32-45CB-B18F-5A5CC5E08676}" destId="{7A5C2DEE-B3CF-4106-9A53-195AE54181CC}" srcOrd="0" destOrd="0" presId="urn:microsoft.com/office/officeart/2005/8/layout/chevron2"/>
    <dgm:cxn modelId="{B901D97D-7F5C-49C6-A7CC-D92E9B1B19BA}" type="presOf" srcId="{F0D73F12-CCBF-43E5-8C19-70E77055A3B3}" destId="{AD18E45D-FCFD-4ED7-9A9A-81AA1A39C692}" srcOrd="0" destOrd="0" presId="urn:microsoft.com/office/officeart/2005/8/layout/chevron2"/>
    <dgm:cxn modelId="{10066588-E6E8-48C1-BC64-02DC683B0DFD}" type="presOf" srcId="{66EA5C6F-BD36-42D8-8F36-7A6EEFAC2A73}" destId="{80BC2D6B-61E0-45AC-AA98-A8B1F7B3DF6F}" srcOrd="0" destOrd="6" presId="urn:microsoft.com/office/officeart/2005/8/layout/chevron2"/>
    <dgm:cxn modelId="{34B4AA8A-1619-4608-8CB9-98B78FF878D3}" srcId="{B76FC09A-3984-4E1D-8C70-B8913C1A5DB0}" destId="{AD01614D-CF32-45CB-B18F-5A5CC5E08676}" srcOrd="1" destOrd="0" parTransId="{06512E85-3614-4129-82F5-2D3F47BD0A61}" sibTransId="{5D1D635F-1888-4AD3-BB99-40CF0D54F154}"/>
    <dgm:cxn modelId="{2FDB738E-F38D-4527-87E1-D5B07991565D}" type="presOf" srcId="{5F78CFDB-6E8F-4D0D-9166-C58F61AFC6FE}" destId="{9E2CF5FB-3BEA-4F02-9516-CDC37A47AE57}" srcOrd="0" destOrd="1" presId="urn:microsoft.com/office/officeart/2005/8/layout/chevron2"/>
    <dgm:cxn modelId="{DC6CB09A-8EFE-4231-954A-631D81B51C12}" type="presOf" srcId="{5A32B245-054D-4E7D-A45F-AE540CEC5326}" destId="{80BC2D6B-61E0-45AC-AA98-A8B1F7B3DF6F}" srcOrd="0" destOrd="3" presId="urn:microsoft.com/office/officeart/2005/8/layout/chevron2"/>
    <dgm:cxn modelId="{CB7E9D9C-4923-43F4-86E5-555CC2700781}" type="presOf" srcId="{9DDC1882-2440-4B87-8919-C8D89C854407}" destId="{9E2CF5FB-3BEA-4F02-9516-CDC37A47AE57}" srcOrd="0" destOrd="0" presId="urn:microsoft.com/office/officeart/2005/8/layout/chevron2"/>
    <dgm:cxn modelId="{6DF617A0-D37F-41AB-9788-9D53BDC5AC49}" srcId="{AD01614D-CF32-45CB-B18F-5A5CC5E08676}" destId="{9DDC1882-2440-4B87-8919-C8D89C854407}" srcOrd="0" destOrd="0" parTransId="{0496361A-C2BE-46AF-8570-C9BEECE2AE2B}" sibTransId="{C6F661E1-0A1D-4C43-8DB3-EB0E56DE8FF0}"/>
    <dgm:cxn modelId="{74358EA4-6B76-41BA-A9B5-021027E0F914}" type="presOf" srcId="{E09BD557-D7FD-406E-960C-159A85BE1EBA}" destId="{80BC2D6B-61E0-45AC-AA98-A8B1F7B3DF6F}" srcOrd="0" destOrd="2" presId="urn:microsoft.com/office/officeart/2005/8/layout/chevron2"/>
    <dgm:cxn modelId="{B7F7A6B2-03C3-4851-B7C6-460A7E75093E}" srcId="{AD01614D-CF32-45CB-B18F-5A5CC5E08676}" destId="{5F78CFDB-6E8F-4D0D-9166-C58F61AFC6FE}" srcOrd="1" destOrd="0" parTransId="{E9D88E44-9E0A-4A87-B0EA-77FADDCFC618}" sibTransId="{A40F1C45-6977-4011-8AE9-0B96BDEA14F0}"/>
    <dgm:cxn modelId="{C874F4B9-25A6-4159-B12D-2067A4A69873}" type="presOf" srcId="{12D74EA5-3468-4D02-A436-35C1CED4127F}" destId="{66C11729-8C96-40E7-9976-FDA453379A5B}" srcOrd="0" destOrd="1" presId="urn:microsoft.com/office/officeart/2005/8/layout/chevron2"/>
    <dgm:cxn modelId="{D81D52DC-8F44-4060-AB6E-95DB705ABAC1}" type="presOf" srcId="{E9C34714-5D9C-4263-A2A3-BD7AFF0438E0}" destId="{66C11729-8C96-40E7-9976-FDA453379A5B}" srcOrd="0" destOrd="0" presId="urn:microsoft.com/office/officeart/2005/8/layout/chevron2"/>
    <dgm:cxn modelId="{9C80CAEF-7285-4E26-A17A-AC39DCAC0348}" srcId="{6AE953F3-3626-4152-B589-A0830DBBCEEB}" destId="{CC6E2EDE-9558-424A-B86F-5CE639BDF21C}" srcOrd="5" destOrd="0" parTransId="{EDEA177C-8DCB-4B6B-A970-CA2A7B73197F}" sibTransId="{BF860E19-8682-4155-A74E-BB845B9ACD4E}"/>
    <dgm:cxn modelId="{62664BF3-4A88-4722-8626-4D0C46829E5B}" type="presOf" srcId="{2DDF2E89-FCE2-4FAC-AEE3-7194B60B6C10}" destId="{80BC2D6B-61E0-45AC-AA98-A8B1F7B3DF6F}" srcOrd="0" destOrd="4" presId="urn:microsoft.com/office/officeart/2005/8/layout/chevron2"/>
    <dgm:cxn modelId="{26586EF4-BBCB-4B90-8683-041FB13F0110}" type="presOf" srcId="{CC6E2EDE-9558-424A-B86F-5CE639BDF21C}" destId="{80BC2D6B-61E0-45AC-AA98-A8B1F7B3DF6F}" srcOrd="0" destOrd="5" presId="urn:microsoft.com/office/officeart/2005/8/layout/chevron2"/>
    <dgm:cxn modelId="{9F17A4F4-4217-4D3C-B8DF-54E9CAEC894B}" type="presOf" srcId="{6AE953F3-3626-4152-B589-A0830DBBCEEB}" destId="{E2D35481-5295-425D-8CE3-282C086CFB81}" srcOrd="0" destOrd="0" presId="urn:microsoft.com/office/officeart/2005/8/layout/chevron2"/>
    <dgm:cxn modelId="{39B77CF7-E03B-4DD6-B985-7900EF45DE48}" srcId="{F0D73F12-CCBF-43E5-8C19-70E77055A3B3}" destId="{E9C34714-5D9C-4263-A2A3-BD7AFF0438E0}" srcOrd="0" destOrd="0" parTransId="{11A6A7E6-5A14-41A5-9979-50E82060893B}" sibTransId="{653ACBB4-8998-46AA-8D20-3580445720A4}"/>
    <dgm:cxn modelId="{C02025E4-517A-4E91-909A-EF2AFA24D9D6}" type="presParOf" srcId="{5A7BB057-56F2-48C2-B307-5D9AE3A89880}" destId="{0B087102-A073-4A9F-89B3-69794081205F}" srcOrd="0" destOrd="0" presId="urn:microsoft.com/office/officeart/2005/8/layout/chevron2"/>
    <dgm:cxn modelId="{9393ED9D-898C-41D3-87C0-36E1BD7FD515}" type="presParOf" srcId="{0B087102-A073-4A9F-89B3-69794081205F}" destId="{E2D35481-5295-425D-8CE3-282C086CFB81}" srcOrd="0" destOrd="0" presId="urn:microsoft.com/office/officeart/2005/8/layout/chevron2"/>
    <dgm:cxn modelId="{62C49502-2A90-4798-847B-BC5B7BADD0D2}" type="presParOf" srcId="{0B087102-A073-4A9F-89B3-69794081205F}" destId="{80BC2D6B-61E0-45AC-AA98-A8B1F7B3DF6F}" srcOrd="1" destOrd="0" presId="urn:microsoft.com/office/officeart/2005/8/layout/chevron2"/>
    <dgm:cxn modelId="{C058397E-0062-47A6-B420-0CEF6FCA6F10}" type="presParOf" srcId="{5A7BB057-56F2-48C2-B307-5D9AE3A89880}" destId="{FAE187CB-F175-4CD7-BA38-66559F523FB1}" srcOrd="1" destOrd="0" presId="urn:microsoft.com/office/officeart/2005/8/layout/chevron2"/>
    <dgm:cxn modelId="{86F49585-1D11-455A-ABF8-B64A0F0817DE}" type="presParOf" srcId="{5A7BB057-56F2-48C2-B307-5D9AE3A89880}" destId="{724247BA-4717-4D1F-9EE3-29F28BDD7EE3}" srcOrd="2" destOrd="0" presId="urn:microsoft.com/office/officeart/2005/8/layout/chevron2"/>
    <dgm:cxn modelId="{E119AFBD-6CBC-4D15-8C7A-8E85DBC4B849}" type="presParOf" srcId="{724247BA-4717-4D1F-9EE3-29F28BDD7EE3}" destId="{7A5C2DEE-B3CF-4106-9A53-195AE54181CC}" srcOrd="0" destOrd="0" presId="urn:microsoft.com/office/officeart/2005/8/layout/chevron2"/>
    <dgm:cxn modelId="{262F12CE-3FC2-4BAA-8E04-DAFB2D0B101D}" type="presParOf" srcId="{724247BA-4717-4D1F-9EE3-29F28BDD7EE3}" destId="{9E2CF5FB-3BEA-4F02-9516-CDC37A47AE57}" srcOrd="1" destOrd="0" presId="urn:microsoft.com/office/officeart/2005/8/layout/chevron2"/>
    <dgm:cxn modelId="{AD3959F6-7950-4878-A649-0628C1A0BFC4}" type="presParOf" srcId="{5A7BB057-56F2-48C2-B307-5D9AE3A89880}" destId="{18AA0049-D437-440E-9A20-85DE61ABE8B6}" srcOrd="3" destOrd="0" presId="urn:microsoft.com/office/officeart/2005/8/layout/chevron2"/>
    <dgm:cxn modelId="{740E8A0E-4289-49F9-9FFC-05633039F7E3}" type="presParOf" srcId="{5A7BB057-56F2-48C2-B307-5D9AE3A89880}" destId="{09119894-7E76-40CE-BC6F-EA8F6D6A5078}" srcOrd="4" destOrd="0" presId="urn:microsoft.com/office/officeart/2005/8/layout/chevron2"/>
    <dgm:cxn modelId="{5D09EEB5-6FDF-4591-8DA1-53B20F2E0613}" type="presParOf" srcId="{09119894-7E76-40CE-BC6F-EA8F6D6A5078}" destId="{AD18E45D-FCFD-4ED7-9A9A-81AA1A39C692}" srcOrd="0" destOrd="0" presId="urn:microsoft.com/office/officeart/2005/8/layout/chevron2"/>
    <dgm:cxn modelId="{57009F3A-C17D-4526-9F44-22A55160FBDF}" type="presParOf" srcId="{09119894-7E76-40CE-BC6F-EA8F6D6A5078}" destId="{66C11729-8C96-40E7-9976-FDA453379A5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58BB78-AA44-4B73-893D-4AE1841309C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2F6E67-D78A-4285-81C9-187893A46084}">
      <dgm:prSet phldrT="[Text]"/>
      <dgm:spPr/>
      <dgm:t>
        <a:bodyPr/>
        <a:lstStyle/>
        <a:p>
          <a:r>
            <a:rPr lang="en-US" b="1" dirty="0"/>
            <a:t>M</a:t>
          </a:r>
          <a:r>
            <a:rPr lang="en-US" dirty="0"/>
            <a:t> Optimal control moves</a:t>
          </a:r>
        </a:p>
      </dgm:t>
    </dgm:pt>
    <dgm:pt modelId="{5E919AAC-0804-4B27-9D2B-FCBC783AE6C8}" type="parTrans" cxnId="{8C2CDF11-FE2C-4166-8171-545461CF225D}">
      <dgm:prSet/>
      <dgm:spPr/>
      <dgm:t>
        <a:bodyPr/>
        <a:lstStyle/>
        <a:p>
          <a:endParaRPr lang="en-US"/>
        </a:p>
      </dgm:t>
    </dgm:pt>
    <dgm:pt modelId="{7D4E972C-73B0-46DC-97C5-18A8E19FE878}" type="sibTrans" cxnId="{8C2CDF11-FE2C-4166-8171-545461CF225D}">
      <dgm:prSet/>
      <dgm:spPr/>
      <dgm:t>
        <a:bodyPr/>
        <a:lstStyle/>
        <a:p>
          <a:endParaRPr lang="en-US"/>
        </a:p>
      </dgm:t>
    </dgm:pt>
    <dgm:pt modelId="{A72BF7B2-A734-418E-9876-3E4DDFE1114F}">
      <dgm:prSet phldrT="[Text]"/>
      <dgm:spPr/>
      <dgm:t>
        <a:bodyPr/>
        <a:lstStyle/>
        <a:p>
          <a:r>
            <a:rPr lang="en-US" dirty="0"/>
            <a:t>Implement 1</a:t>
          </a:r>
          <a:r>
            <a:rPr lang="en-US" baseline="30000" dirty="0"/>
            <a:t>st</a:t>
          </a:r>
          <a:r>
            <a:rPr lang="en-US" dirty="0"/>
            <a:t> move</a:t>
          </a:r>
        </a:p>
      </dgm:t>
    </dgm:pt>
    <dgm:pt modelId="{EB193EE5-5B75-45FA-8F85-8CFF3ADA683E}" type="parTrans" cxnId="{997DAC21-BBCB-4D6A-B9A8-933856632109}">
      <dgm:prSet/>
      <dgm:spPr/>
      <dgm:t>
        <a:bodyPr/>
        <a:lstStyle/>
        <a:p>
          <a:endParaRPr lang="en-US"/>
        </a:p>
      </dgm:t>
    </dgm:pt>
    <dgm:pt modelId="{5E506F5F-D370-42B6-B34D-A4F758B9F2C5}" type="sibTrans" cxnId="{997DAC21-BBCB-4D6A-B9A8-933856632109}">
      <dgm:prSet/>
      <dgm:spPr/>
      <dgm:t>
        <a:bodyPr/>
        <a:lstStyle/>
        <a:p>
          <a:endParaRPr lang="en-US"/>
        </a:p>
      </dgm:t>
    </dgm:pt>
    <dgm:pt modelId="{AC4298A0-8361-4BFA-92B2-18BA294D1365}">
      <dgm:prSet phldrT="[Text]"/>
      <dgm:spPr/>
      <dgm:t>
        <a:bodyPr/>
        <a:lstStyle/>
        <a:p>
          <a:r>
            <a:rPr lang="en-US" dirty="0"/>
            <a:t>States</a:t>
          </a:r>
        </a:p>
      </dgm:t>
    </dgm:pt>
    <dgm:pt modelId="{F1357B65-0476-4BFF-A6B6-D61BB32B3398}" type="parTrans" cxnId="{DB44F41E-2B84-422B-8417-BC012A9D4E37}">
      <dgm:prSet/>
      <dgm:spPr/>
      <dgm:t>
        <a:bodyPr/>
        <a:lstStyle/>
        <a:p>
          <a:endParaRPr lang="en-US"/>
        </a:p>
      </dgm:t>
    </dgm:pt>
    <dgm:pt modelId="{7838483B-C426-4823-B7C7-CE94FAE90E8D}" type="sibTrans" cxnId="{DB44F41E-2B84-422B-8417-BC012A9D4E37}">
      <dgm:prSet/>
      <dgm:spPr/>
      <dgm:t>
        <a:bodyPr/>
        <a:lstStyle/>
        <a:p>
          <a:endParaRPr lang="en-US"/>
        </a:p>
      </dgm:t>
    </dgm:pt>
    <dgm:pt modelId="{0D0D521C-062A-4D32-AE08-15A88C23CCFF}">
      <dgm:prSet phldrT="[Text]"/>
      <dgm:spPr/>
      <dgm:t>
        <a:bodyPr/>
        <a:lstStyle/>
        <a:p>
          <a:r>
            <a:rPr lang="en-US" dirty="0"/>
            <a:t>Update and repeat</a:t>
          </a:r>
        </a:p>
      </dgm:t>
    </dgm:pt>
    <dgm:pt modelId="{CA5DDA31-02F8-451F-A9A4-186093083C39}" type="parTrans" cxnId="{0B0A2873-9060-47C5-8BA8-23995938E8AD}">
      <dgm:prSet/>
      <dgm:spPr/>
      <dgm:t>
        <a:bodyPr/>
        <a:lstStyle/>
        <a:p>
          <a:endParaRPr lang="en-US"/>
        </a:p>
      </dgm:t>
    </dgm:pt>
    <dgm:pt modelId="{5C3DE548-B073-4A5D-BB2B-CE5856326290}" type="sibTrans" cxnId="{0B0A2873-9060-47C5-8BA8-23995938E8AD}">
      <dgm:prSet/>
      <dgm:spPr/>
      <dgm:t>
        <a:bodyPr/>
        <a:lstStyle/>
        <a:p>
          <a:endParaRPr lang="en-US"/>
        </a:p>
      </dgm:t>
    </dgm:pt>
    <dgm:pt modelId="{459E974A-0491-4A69-BE14-0ECB9328F239}">
      <dgm:prSet phldrT="[Text]"/>
      <dgm:spPr/>
      <dgm:t>
        <a:bodyPr/>
        <a:lstStyle/>
        <a:p>
          <a:r>
            <a:rPr lang="en-US" dirty="0"/>
            <a:t>Predict </a:t>
          </a:r>
          <a:r>
            <a:rPr lang="en-US" b="1" dirty="0"/>
            <a:t>P</a:t>
          </a:r>
          <a:r>
            <a:rPr lang="en-US" dirty="0"/>
            <a:t> time steps</a:t>
          </a:r>
        </a:p>
      </dgm:t>
    </dgm:pt>
    <dgm:pt modelId="{EEC82CC9-D2E2-48AB-8402-5052BE5B9DF1}" type="parTrans" cxnId="{AF38C202-8862-42D5-8CE4-BE72F230444B}">
      <dgm:prSet/>
      <dgm:spPr/>
      <dgm:t>
        <a:bodyPr/>
        <a:lstStyle/>
        <a:p>
          <a:endParaRPr lang="en-US"/>
        </a:p>
      </dgm:t>
    </dgm:pt>
    <dgm:pt modelId="{03464507-CA8C-464B-9C5C-245878E4D372}" type="sibTrans" cxnId="{AF38C202-8862-42D5-8CE4-BE72F230444B}">
      <dgm:prSet/>
      <dgm:spPr/>
      <dgm:t>
        <a:bodyPr/>
        <a:lstStyle/>
        <a:p>
          <a:endParaRPr lang="en-US"/>
        </a:p>
      </dgm:t>
    </dgm:pt>
    <dgm:pt modelId="{12F97F69-475D-4AF1-AB75-0E8B44262E00}" type="pres">
      <dgm:prSet presAssocID="{B058BB78-AA44-4B73-893D-4AE1841309CF}" presName="cycle" presStyleCnt="0">
        <dgm:presLayoutVars>
          <dgm:dir/>
          <dgm:resizeHandles val="exact"/>
        </dgm:presLayoutVars>
      </dgm:prSet>
      <dgm:spPr/>
    </dgm:pt>
    <dgm:pt modelId="{1CBBE42E-FC31-4EE7-9BCF-73884A3D3E4A}" type="pres">
      <dgm:prSet presAssocID="{292F6E67-D78A-4285-81C9-187893A46084}" presName="dummy" presStyleCnt="0"/>
      <dgm:spPr/>
    </dgm:pt>
    <dgm:pt modelId="{5D7EB9E4-FE94-4E0A-B8DD-B9B1EBCD23CF}" type="pres">
      <dgm:prSet presAssocID="{292F6E67-D78A-4285-81C9-187893A46084}" presName="node" presStyleLbl="revTx" presStyleIdx="0" presStyleCnt="5">
        <dgm:presLayoutVars>
          <dgm:bulletEnabled val="1"/>
        </dgm:presLayoutVars>
      </dgm:prSet>
      <dgm:spPr/>
    </dgm:pt>
    <dgm:pt modelId="{9A3B9E46-451C-42D4-9AAB-FCA2698FD0D9}" type="pres">
      <dgm:prSet presAssocID="{7D4E972C-73B0-46DC-97C5-18A8E19FE878}" presName="sibTrans" presStyleLbl="node1" presStyleIdx="0" presStyleCnt="5"/>
      <dgm:spPr/>
    </dgm:pt>
    <dgm:pt modelId="{275BE2FD-2853-4EB5-8E5B-0D56D41F8AB7}" type="pres">
      <dgm:prSet presAssocID="{A72BF7B2-A734-418E-9876-3E4DDFE1114F}" presName="dummy" presStyleCnt="0"/>
      <dgm:spPr/>
    </dgm:pt>
    <dgm:pt modelId="{006965AB-5EE7-4B2F-960B-EC140FA54C3C}" type="pres">
      <dgm:prSet presAssocID="{A72BF7B2-A734-418E-9876-3E4DDFE1114F}" presName="node" presStyleLbl="revTx" presStyleIdx="1" presStyleCnt="5">
        <dgm:presLayoutVars>
          <dgm:bulletEnabled val="1"/>
        </dgm:presLayoutVars>
      </dgm:prSet>
      <dgm:spPr/>
    </dgm:pt>
    <dgm:pt modelId="{5B162B2E-7F46-4734-A53A-39D602AF876D}" type="pres">
      <dgm:prSet presAssocID="{5E506F5F-D370-42B6-B34D-A4F758B9F2C5}" presName="sibTrans" presStyleLbl="node1" presStyleIdx="1" presStyleCnt="5"/>
      <dgm:spPr/>
    </dgm:pt>
    <dgm:pt modelId="{D3F29F46-8547-4724-A508-BC88D34F7DA1}" type="pres">
      <dgm:prSet presAssocID="{AC4298A0-8361-4BFA-92B2-18BA294D1365}" presName="dummy" presStyleCnt="0"/>
      <dgm:spPr/>
    </dgm:pt>
    <dgm:pt modelId="{EA4C0EB6-FE01-42B8-9876-46186038F0CF}" type="pres">
      <dgm:prSet presAssocID="{AC4298A0-8361-4BFA-92B2-18BA294D1365}" presName="node" presStyleLbl="revTx" presStyleIdx="2" presStyleCnt="5" custScaleX="112346">
        <dgm:presLayoutVars>
          <dgm:bulletEnabled val="1"/>
        </dgm:presLayoutVars>
      </dgm:prSet>
      <dgm:spPr/>
    </dgm:pt>
    <dgm:pt modelId="{502C13CB-F9BB-468B-AD1B-2CB0AF0ABE17}" type="pres">
      <dgm:prSet presAssocID="{7838483B-C426-4823-B7C7-CE94FAE90E8D}" presName="sibTrans" presStyleLbl="node1" presStyleIdx="2" presStyleCnt="5"/>
      <dgm:spPr/>
    </dgm:pt>
    <dgm:pt modelId="{46802B90-5584-407B-95B9-E1E21338855E}" type="pres">
      <dgm:prSet presAssocID="{0D0D521C-062A-4D32-AE08-15A88C23CCFF}" presName="dummy" presStyleCnt="0"/>
      <dgm:spPr/>
    </dgm:pt>
    <dgm:pt modelId="{5A7C881B-6CF9-4824-AD06-69EBDFC98DD2}" type="pres">
      <dgm:prSet presAssocID="{0D0D521C-062A-4D32-AE08-15A88C23CCFF}" presName="node" presStyleLbl="revTx" presStyleIdx="3" presStyleCnt="5">
        <dgm:presLayoutVars>
          <dgm:bulletEnabled val="1"/>
        </dgm:presLayoutVars>
      </dgm:prSet>
      <dgm:spPr/>
    </dgm:pt>
    <dgm:pt modelId="{59CB1796-488D-48CB-BE40-7FA117AC7A26}" type="pres">
      <dgm:prSet presAssocID="{5C3DE548-B073-4A5D-BB2B-CE5856326290}" presName="sibTrans" presStyleLbl="node1" presStyleIdx="3" presStyleCnt="5"/>
      <dgm:spPr/>
    </dgm:pt>
    <dgm:pt modelId="{5F996D48-EC55-415E-974D-4F370BBE4738}" type="pres">
      <dgm:prSet presAssocID="{459E974A-0491-4A69-BE14-0ECB9328F239}" presName="dummy" presStyleCnt="0"/>
      <dgm:spPr/>
    </dgm:pt>
    <dgm:pt modelId="{14A544FE-7983-4660-AE29-A0742E4862A7}" type="pres">
      <dgm:prSet presAssocID="{459E974A-0491-4A69-BE14-0ECB9328F239}" presName="node" presStyleLbl="revTx" presStyleIdx="4" presStyleCnt="5">
        <dgm:presLayoutVars>
          <dgm:bulletEnabled val="1"/>
        </dgm:presLayoutVars>
      </dgm:prSet>
      <dgm:spPr/>
    </dgm:pt>
    <dgm:pt modelId="{21498D81-4831-46A8-8AE3-F3685395A2C7}" type="pres">
      <dgm:prSet presAssocID="{03464507-CA8C-464B-9C5C-245878E4D372}" presName="sibTrans" presStyleLbl="node1" presStyleIdx="4" presStyleCnt="5"/>
      <dgm:spPr/>
    </dgm:pt>
  </dgm:ptLst>
  <dgm:cxnLst>
    <dgm:cxn modelId="{AF38C202-8862-42D5-8CE4-BE72F230444B}" srcId="{B058BB78-AA44-4B73-893D-4AE1841309CF}" destId="{459E974A-0491-4A69-BE14-0ECB9328F239}" srcOrd="4" destOrd="0" parTransId="{EEC82CC9-D2E2-48AB-8402-5052BE5B9DF1}" sibTransId="{03464507-CA8C-464B-9C5C-245878E4D372}"/>
    <dgm:cxn modelId="{8C2CDF11-FE2C-4166-8171-545461CF225D}" srcId="{B058BB78-AA44-4B73-893D-4AE1841309CF}" destId="{292F6E67-D78A-4285-81C9-187893A46084}" srcOrd="0" destOrd="0" parTransId="{5E919AAC-0804-4B27-9D2B-FCBC783AE6C8}" sibTransId="{7D4E972C-73B0-46DC-97C5-18A8E19FE878}"/>
    <dgm:cxn modelId="{BFDD6A1E-D2E6-42AE-9D30-FCDFBEFE0AD2}" type="presOf" srcId="{AC4298A0-8361-4BFA-92B2-18BA294D1365}" destId="{EA4C0EB6-FE01-42B8-9876-46186038F0CF}" srcOrd="0" destOrd="0" presId="urn:microsoft.com/office/officeart/2005/8/layout/cycle1"/>
    <dgm:cxn modelId="{DB44F41E-2B84-422B-8417-BC012A9D4E37}" srcId="{B058BB78-AA44-4B73-893D-4AE1841309CF}" destId="{AC4298A0-8361-4BFA-92B2-18BA294D1365}" srcOrd="2" destOrd="0" parTransId="{F1357B65-0476-4BFF-A6B6-D61BB32B3398}" sibTransId="{7838483B-C426-4823-B7C7-CE94FAE90E8D}"/>
    <dgm:cxn modelId="{970FA521-4D53-4470-87C1-AE25A58421F6}" type="presOf" srcId="{7838483B-C426-4823-B7C7-CE94FAE90E8D}" destId="{502C13CB-F9BB-468B-AD1B-2CB0AF0ABE17}" srcOrd="0" destOrd="0" presId="urn:microsoft.com/office/officeart/2005/8/layout/cycle1"/>
    <dgm:cxn modelId="{997DAC21-BBCB-4D6A-B9A8-933856632109}" srcId="{B058BB78-AA44-4B73-893D-4AE1841309CF}" destId="{A72BF7B2-A734-418E-9876-3E4DDFE1114F}" srcOrd="1" destOrd="0" parTransId="{EB193EE5-5B75-45FA-8F85-8CFF3ADA683E}" sibTransId="{5E506F5F-D370-42B6-B34D-A4F758B9F2C5}"/>
    <dgm:cxn modelId="{77BAA325-2CAA-4835-A245-B40AF1DB115D}" type="presOf" srcId="{5E506F5F-D370-42B6-B34D-A4F758B9F2C5}" destId="{5B162B2E-7F46-4734-A53A-39D602AF876D}" srcOrd="0" destOrd="0" presId="urn:microsoft.com/office/officeart/2005/8/layout/cycle1"/>
    <dgm:cxn modelId="{3A77EF3B-F577-452C-B837-E463CF295C97}" type="presOf" srcId="{292F6E67-D78A-4285-81C9-187893A46084}" destId="{5D7EB9E4-FE94-4E0A-B8DD-B9B1EBCD23CF}" srcOrd="0" destOrd="0" presId="urn:microsoft.com/office/officeart/2005/8/layout/cycle1"/>
    <dgm:cxn modelId="{652B7469-B03A-4EFC-8BB6-7DD4B8B656C8}" type="presOf" srcId="{7D4E972C-73B0-46DC-97C5-18A8E19FE878}" destId="{9A3B9E46-451C-42D4-9AAB-FCA2698FD0D9}" srcOrd="0" destOrd="0" presId="urn:microsoft.com/office/officeart/2005/8/layout/cycle1"/>
    <dgm:cxn modelId="{0B0A2873-9060-47C5-8BA8-23995938E8AD}" srcId="{B058BB78-AA44-4B73-893D-4AE1841309CF}" destId="{0D0D521C-062A-4D32-AE08-15A88C23CCFF}" srcOrd="3" destOrd="0" parTransId="{CA5DDA31-02F8-451F-A9A4-186093083C39}" sibTransId="{5C3DE548-B073-4A5D-BB2B-CE5856326290}"/>
    <dgm:cxn modelId="{857F2E56-0A73-45C6-B496-9589CE4A16D4}" type="presOf" srcId="{B058BB78-AA44-4B73-893D-4AE1841309CF}" destId="{12F97F69-475D-4AF1-AB75-0E8B44262E00}" srcOrd="0" destOrd="0" presId="urn:microsoft.com/office/officeart/2005/8/layout/cycle1"/>
    <dgm:cxn modelId="{39BBB78A-85EF-4AC6-A1F5-4E9F42745C4B}" type="presOf" srcId="{5C3DE548-B073-4A5D-BB2B-CE5856326290}" destId="{59CB1796-488D-48CB-BE40-7FA117AC7A26}" srcOrd="0" destOrd="0" presId="urn:microsoft.com/office/officeart/2005/8/layout/cycle1"/>
    <dgm:cxn modelId="{17F385A4-A3FC-4272-B1F3-11601FEB4AEF}" type="presOf" srcId="{A72BF7B2-A734-418E-9876-3E4DDFE1114F}" destId="{006965AB-5EE7-4B2F-960B-EC140FA54C3C}" srcOrd="0" destOrd="0" presId="urn:microsoft.com/office/officeart/2005/8/layout/cycle1"/>
    <dgm:cxn modelId="{5548B9A7-6AFB-49C6-B72F-BBA21B7E6008}" type="presOf" srcId="{459E974A-0491-4A69-BE14-0ECB9328F239}" destId="{14A544FE-7983-4660-AE29-A0742E4862A7}" srcOrd="0" destOrd="0" presId="urn:microsoft.com/office/officeart/2005/8/layout/cycle1"/>
    <dgm:cxn modelId="{66842AE1-750A-47FF-8CA7-1439A6AAF64E}" type="presOf" srcId="{0D0D521C-062A-4D32-AE08-15A88C23CCFF}" destId="{5A7C881B-6CF9-4824-AD06-69EBDFC98DD2}" srcOrd="0" destOrd="0" presId="urn:microsoft.com/office/officeart/2005/8/layout/cycle1"/>
    <dgm:cxn modelId="{4F804EF1-15FF-48BF-8300-15A4DCAA919E}" type="presOf" srcId="{03464507-CA8C-464B-9C5C-245878E4D372}" destId="{21498D81-4831-46A8-8AE3-F3685395A2C7}" srcOrd="0" destOrd="0" presId="urn:microsoft.com/office/officeart/2005/8/layout/cycle1"/>
    <dgm:cxn modelId="{F7BAEC4E-B543-4828-AA42-2266A242D3C3}" type="presParOf" srcId="{12F97F69-475D-4AF1-AB75-0E8B44262E00}" destId="{1CBBE42E-FC31-4EE7-9BCF-73884A3D3E4A}" srcOrd="0" destOrd="0" presId="urn:microsoft.com/office/officeart/2005/8/layout/cycle1"/>
    <dgm:cxn modelId="{705509DA-640E-40B7-9F5A-F096652F3006}" type="presParOf" srcId="{12F97F69-475D-4AF1-AB75-0E8B44262E00}" destId="{5D7EB9E4-FE94-4E0A-B8DD-B9B1EBCD23CF}" srcOrd="1" destOrd="0" presId="urn:microsoft.com/office/officeart/2005/8/layout/cycle1"/>
    <dgm:cxn modelId="{8E0EDEA2-0FEA-4331-8592-4FE7D3CAAD29}" type="presParOf" srcId="{12F97F69-475D-4AF1-AB75-0E8B44262E00}" destId="{9A3B9E46-451C-42D4-9AAB-FCA2698FD0D9}" srcOrd="2" destOrd="0" presId="urn:microsoft.com/office/officeart/2005/8/layout/cycle1"/>
    <dgm:cxn modelId="{AEDC48D1-1BB5-4252-A08B-931B1DEA79D5}" type="presParOf" srcId="{12F97F69-475D-4AF1-AB75-0E8B44262E00}" destId="{275BE2FD-2853-4EB5-8E5B-0D56D41F8AB7}" srcOrd="3" destOrd="0" presId="urn:microsoft.com/office/officeart/2005/8/layout/cycle1"/>
    <dgm:cxn modelId="{8E467394-3971-4223-862D-1BBE9CE47DE3}" type="presParOf" srcId="{12F97F69-475D-4AF1-AB75-0E8B44262E00}" destId="{006965AB-5EE7-4B2F-960B-EC140FA54C3C}" srcOrd="4" destOrd="0" presId="urn:microsoft.com/office/officeart/2005/8/layout/cycle1"/>
    <dgm:cxn modelId="{55C9ED60-8AFE-4867-84A1-B58AC846C530}" type="presParOf" srcId="{12F97F69-475D-4AF1-AB75-0E8B44262E00}" destId="{5B162B2E-7F46-4734-A53A-39D602AF876D}" srcOrd="5" destOrd="0" presId="urn:microsoft.com/office/officeart/2005/8/layout/cycle1"/>
    <dgm:cxn modelId="{B28462BA-41AD-4439-95B5-17F5782684EB}" type="presParOf" srcId="{12F97F69-475D-4AF1-AB75-0E8B44262E00}" destId="{D3F29F46-8547-4724-A508-BC88D34F7DA1}" srcOrd="6" destOrd="0" presId="urn:microsoft.com/office/officeart/2005/8/layout/cycle1"/>
    <dgm:cxn modelId="{6D2FDE1A-E2D0-48EF-AFA5-544C54661F66}" type="presParOf" srcId="{12F97F69-475D-4AF1-AB75-0E8B44262E00}" destId="{EA4C0EB6-FE01-42B8-9876-46186038F0CF}" srcOrd="7" destOrd="0" presId="urn:microsoft.com/office/officeart/2005/8/layout/cycle1"/>
    <dgm:cxn modelId="{CB341158-B88E-4D31-B79B-9E589AA4D759}" type="presParOf" srcId="{12F97F69-475D-4AF1-AB75-0E8B44262E00}" destId="{502C13CB-F9BB-468B-AD1B-2CB0AF0ABE17}" srcOrd="8" destOrd="0" presId="urn:microsoft.com/office/officeart/2005/8/layout/cycle1"/>
    <dgm:cxn modelId="{24CFE6F8-B07F-49B7-9A86-B5C70770CD6C}" type="presParOf" srcId="{12F97F69-475D-4AF1-AB75-0E8B44262E00}" destId="{46802B90-5584-407B-95B9-E1E21338855E}" srcOrd="9" destOrd="0" presId="urn:microsoft.com/office/officeart/2005/8/layout/cycle1"/>
    <dgm:cxn modelId="{9C2375E4-F446-4D97-8B08-EF799C97B57D}" type="presParOf" srcId="{12F97F69-475D-4AF1-AB75-0E8B44262E00}" destId="{5A7C881B-6CF9-4824-AD06-69EBDFC98DD2}" srcOrd="10" destOrd="0" presId="urn:microsoft.com/office/officeart/2005/8/layout/cycle1"/>
    <dgm:cxn modelId="{D14B5FDE-4872-4138-B33D-0AD111FC9D0A}" type="presParOf" srcId="{12F97F69-475D-4AF1-AB75-0E8B44262E00}" destId="{59CB1796-488D-48CB-BE40-7FA117AC7A26}" srcOrd="11" destOrd="0" presId="urn:microsoft.com/office/officeart/2005/8/layout/cycle1"/>
    <dgm:cxn modelId="{6319CD0E-F79F-446E-9C66-860018D775E6}" type="presParOf" srcId="{12F97F69-475D-4AF1-AB75-0E8B44262E00}" destId="{5F996D48-EC55-415E-974D-4F370BBE4738}" srcOrd="12" destOrd="0" presId="urn:microsoft.com/office/officeart/2005/8/layout/cycle1"/>
    <dgm:cxn modelId="{BC5230B5-3B7B-48DC-99B6-011D96DD52E2}" type="presParOf" srcId="{12F97F69-475D-4AF1-AB75-0E8B44262E00}" destId="{14A544FE-7983-4660-AE29-A0742E4862A7}" srcOrd="13" destOrd="0" presId="urn:microsoft.com/office/officeart/2005/8/layout/cycle1"/>
    <dgm:cxn modelId="{FC56E412-709A-4559-B3D1-DFDA3375F2C3}" type="presParOf" srcId="{12F97F69-475D-4AF1-AB75-0E8B44262E00}" destId="{21498D81-4831-46A8-8AE3-F3685395A2C7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526BA-A656-4551-9703-13AC1DF8A188}">
      <dsp:nvSpPr>
        <dsp:cNvPr id="0" name=""/>
        <dsp:cNvSpPr/>
      </dsp:nvSpPr>
      <dsp:spPr>
        <a:xfrm rot="5400000">
          <a:off x="-428331" y="428773"/>
          <a:ext cx="1727848" cy="871186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Background</a:t>
          </a:r>
        </a:p>
      </dsp:txBody>
      <dsp:txXfrm rot="-5400000">
        <a:off x="0" y="436035"/>
        <a:ext cx="871186" cy="856662"/>
      </dsp:txXfrm>
    </dsp:sp>
    <dsp:sp modelId="{BBB8604B-A159-440B-BC12-2C1AA0738FFA}">
      <dsp:nvSpPr>
        <dsp:cNvPr id="0" name=""/>
        <dsp:cNvSpPr/>
      </dsp:nvSpPr>
      <dsp:spPr>
        <a:xfrm rot="5400000">
          <a:off x="3035779" y="-2090446"/>
          <a:ext cx="1143794" cy="5472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Automation increases operator workload – Bainbridge (1983)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Decision arise from experience, knowledge, goals &amp; process demands – Rasmussen (1983)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Data representation key for HiTL – Nunes et al. (2015)</a:t>
          </a:r>
        </a:p>
      </dsp:txBody>
      <dsp:txXfrm rot="-5400000">
        <a:off x="871186" y="129982"/>
        <a:ext cx="5417146" cy="1032124"/>
      </dsp:txXfrm>
    </dsp:sp>
    <dsp:sp modelId="{0D380E20-5DBA-4C0A-B332-01D6783D1438}">
      <dsp:nvSpPr>
        <dsp:cNvPr id="0" name=""/>
        <dsp:cNvSpPr/>
      </dsp:nvSpPr>
      <dsp:spPr>
        <a:xfrm rot="5400000">
          <a:off x="-186682" y="1742865"/>
          <a:ext cx="1244552" cy="871186"/>
        </a:xfrm>
        <a:prstGeom prst="chevron">
          <a:avLst/>
        </a:prstGeom>
        <a:solidFill>
          <a:schemeClr val="accent2">
            <a:shade val="80000"/>
            <a:hueOff val="0"/>
            <a:satOff val="-4160"/>
            <a:lumOff val="20775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-4160"/>
              <a:lumOff val="207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Other industries</a:t>
          </a:r>
        </a:p>
      </dsp:txBody>
      <dsp:txXfrm rot="-5400000">
        <a:off x="1" y="1991775"/>
        <a:ext cx="871186" cy="373366"/>
      </dsp:txXfrm>
    </dsp:sp>
    <dsp:sp modelId="{4DE9E20D-3142-4B0B-9EC5-7148DE1B6B82}">
      <dsp:nvSpPr>
        <dsp:cNvPr id="0" name=""/>
        <dsp:cNvSpPr/>
      </dsp:nvSpPr>
      <dsp:spPr>
        <a:xfrm rot="5400000">
          <a:off x="3383676" y="-775828"/>
          <a:ext cx="448001" cy="5472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-4160"/>
              <a:lumOff val="207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Most HiTL seen in automated vehicles, robotics and aeronautics</a:t>
          </a:r>
        </a:p>
      </dsp:txBody>
      <dsp:txXfrm rot="-5400000">
        <a:off x="871186" y="1758532"/>
        <a:ext cx="5451111" cy="404261"/>
      </dsp:txXfrm>
    </dsp:sp>
    <dsp:sp modelId="{2801F58A-36C8-401E-A6E4-BAB6AA6AF236}">
      <dsp:nvSpPr>
        <dsp:cNvPr id="0" name=""/>
        <dsp:cNvSpPr/>
      </dsp:nvSpPr>
      <dsp:spPr>
        <a:xfrm rot="5400000">
          <a:off x="-186682" y="2815309"/>
          <a:ext cx="1244552" cy="871186"/>
        </a:xfrm>
        <a:prstGeom prst="chevron">
          <a:avLst/>
        </a:prstGeom>
        <a:solidFill>
          <a:schemeClr val="accent2">
            <a:shade val="80000"/>
            <a:hueOff val="0"/>
            <a:satOff val="-8321"/>
            <a:lumOff val="41549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-8321"/>
              <a:lumOff val="41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Process industries</a:t>
          </a:r>
        </a:p>
      </dsp:txBody>
      <dsp:txXfrm rot="-5400000">
        <a:off x="1" y="3064219"/>
        <a:ext cx="871186" cy="373366"/>
      </dsp:txXfrm>
    </dsp:sp>
    <dsp:sp modelId="{0E6C0CDA-F6FC-4750-BC33-D75E0B2BD75D}">
      <dsp:nvSpPr>
        <dsp:cNvPr id="0" name=""/>
        <dsp:cNvSpPr/>
      </dsp:nvSpPr>
      <dsp:spPr>
        <a:xfrm rot="5400000">
          <a:off x="3411965" y="296615"/>
          <a:ext cx="391422" cy="5472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-8321"/>
              <a:lumOff val="41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Lack HiTL technologies</a:t>
          </a:r>
        </a:p>
      </dsp:txBody>
      <dsp:txXfrm rot="-5400000">
        <a:off x="871186" y="2856502"/>
        <a:ext cx="5453873" cy="353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73BB1-FDFE-456B-9741-97A787C3E0B7}">
      <dsp:nvSpPr>
        <dsp:cNvPr id="0" name=""/>
        <dsp:cNvSpPr/>
      </dsp:nvSpPr>
      <dsp:spPr>
        <a:xfrm>
          <a:off x="2581" y="72587"/>
          <a:ext cx="1921230" cy="7275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Overview</a:t>
          </a:r>
        </a:p>
      </dsp:txBody>
      <dsp:txXfrm>
        <a:off x="2581" y="72587"/>
        <a:ext cx="1921230" cy="727569"/>
      </dsp:txXfrm>
    </dsp:sp>
    <dsp:sp modelId="{3CF95DA0-71E3-41B4-BD1A-10E058E92F84}">
      <dsp:nvSpPr>
        <dsp:cNvPr id="0" name=""/>
        <dsp:cNvSpPr/>
      </dsp:nvSpPr>
      <dsp:spPr>
        <a:xfrm>
          <a:off x="2581" y="800156"/>
          <a:ext cx="1921230" cy="259402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Main reaction: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C</a:t>
          </a:r>
          <a:r>
            <a:rPr lang="en-US" sz="1000" kern="1200" baseline="-25000" dirty="0"/>
            <a:t>2</a:t>
          </a:r>
          <a:r>
            <a:rPr lang="en-US" sz="1000" kern="1200" dirty="0"/>
            <a:t>H</a:t>
          </a:r>
          <a:r>
            <a:rPr lang="en-US" sz="1000" kern="1200" baseline="-25000" dirty="0"/>
            <a:t>4</a:t>
          </a:r>
          <a:r>
            <a:rPr lang="en-US" sz="1000" kern="1200" dirty="0"/>
            <a:t> + CH</a:t>
          </a:r>
          <a:r>
            <a:rPr lang="en-US" sz="1000" kern="1200" baseline="-25000" dirty="0"/>
            <a:t>3</a:t>
          </a:r>
          <a:r>
            <a:rPr lang="en-US" sz="1000" kern="1200" dirty="0"/>
            <a:t>COOH + ½ O</a:t>
          </a:r>
          <a:r>
            <a:rPr lang="en-US" sz="1000" kern="1200" baseline="-25000" dirty="0"/>
            <a:t>2 </a:t>
          </a:r>
          <a:r>
            <a:rPr lang="en-US" sz="1000" kern="1200" dirty="0">
              <a:sym typeface="Wingdings" panose="05000000000000000000" pitchFamily="2" charset="2"/>
            </a:rPr>
            <a:t></a:t>
          </a:r>
          <a:r>
            <a:rPr lang="en-US" sz="1000" kern="1200" dirty="0"/>
            <a:t>CH</a:t>
          </a:r>
          <a:r>
            <a:rPr lang="en-US" sz="1000" kern="1200" baseline="-25000" dirty="0"/>
            <a:t>2</a:t>
          </a:r>
          <a:r>
            <a:rPr lang="en-US" sz="1000" kern="1200" dirty="0"/>
            <a:t>=CHOCOCH</a:t>
          </a:r>
          <a:r>
            <a:rPr lang="en-US" sz="1000" kern="1200" baseline="-25000" dirty="0"/>
            <a:t>3</a:t>
          </a:r>
          <a:r>
            <a:rPr lang="en-US" sz="1000" kern="1200" dirty="0"/>
            <a:t> + H</a:t>
          </a:r>
          <a:r>
            <a:rPr lang="en-US" sz="1000" kern="1200" baseline="-25000" dirty="0"/>
            <a:t>2</a:t>
          </a:r>
          <a:r>
            <a:rPr lang="en-US" sz="1000" kern="1200" dirty="0"/>
            <a:t>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Side reaction: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00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C</a:t>
          </a:r>
          <a:r>
            <a:rPr lang="en-US" sz="1050" kern="1200" baseline="-25000" dirty="0"/>
            <a:t>2</a:t>
          </a:r>
          <a:r>
            <a:rPr lang="en-US" sz="1050" kern="1200" dirty="0"/>
            <a:t>H</a:t>
          </a:r>
          <a:r>
            <a:rPr lang="en-US" sz="1050" kern="1200" baseline="-25000" dirty="0"/>
            <a:t>4</a:t>
          </a:r>
          <a:r>
            <a:rPr lang="en-US" sz="1050" kern="1200" dirty="0"/>
            <a:t> + 3O</a:t>
          </a:r>
          <a:r>
            <a:rPr lang="en-US" sz="1050" kern="1200" baseline="-25000" dirty="0"/>
            <a:t>2</a:t>
          </a:r>
          <a:r>
            <a:rPr lang="en-US" sz="1050" kern="1200" dirty="0"/>
            <a:t> </a:t>
          </a:r>
          <a:r>
            <a:rPr lang="en-US" sz="1050" kern="1200" dirty="0">
              <a:sym typeface="Wingdings" panose="05000000000000000000" pitchFamily="2" charset="2"/>
            </a:rPr>
            <a:t></a:t>
          </a:r>
          <a:r>
            <a:rPr lang="en-US" sz="1050" kern="1200" dirty="0"/>
            <a:t> 2CO</a:t>
          </a:r>
          <a:r>
            <a:rPr lang="en-US" sz="1050" kern="1200" baseline="-25000" dirty="0"/>
            <a:t>2</a:t>
          </a:r>
          <a:r>
            <a:rPr lang="en-US" sz="1050" kern="1200" dirty="0"/>
            <a:t> + 2H</a:t>
          </a:r>
          <a:r>
            <a:rPr lang="en-US" sz="1050" kern="1200" baseline="-25000" dirty="0"/>
            <a:t>2</a:t>
          </a:r>
          <a:r>
            <a:rPr lang="en-US" sz="1050" kern="1200" dirty="0"/>
            <a:t>O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  Vinyl acetate is an industrial polymer used in making glues, paints, textiles etc.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2581" y="800156"/>
        <a:ext cx="1921230" cy="2594024"/>
      </dsp:txXfrm>
    </dsp:sp>
    <dsp:sp modelId="{CC781B25-66A0-466C-9514-ADC7EE934ECC}">
      <dsp:nvSpPr>
        <dsp:cNvPr id="0" name=""/>
        <dsp:cNvSpPr/>
      </dsp:nvSpPr>
      <dsp:spPr>
        <a:xfrm>
          <a:off x="2207088" y="72587"/>
          <a:ext cx="2158829" cy="7275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Aspen Dynamics</a:t>
          </a:r>
        </a:p>
      </dsp:txBody>
      <dsp:txXfrm>
        <a:off x="2207088" y="72587"/>
        <a:ext cx="2158829" cy="727569"/>
      </dsp:txXfrm>
    </dsp:sp>
    <dsp:sp modelId="{5E5D59EA-D92C-4D64-975C-2335B8EABD3F}">
      <dsp:nvSpPr>
        <dsp:cNvPr id="0" name=""/>
        <dsp:cNvSpPr/>
      </dsp:nvSpPr>
      <dsp:spPr>
        <a:xfrm>
          <a:off x="2192784" y="800156"/>
          <a:ext cx="2187436" cy="259402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/>
            <a:t>Initial development in Aspen Plus for steady-state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/>
            <a:t>Transported to Aspen Dynamics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/>
            <a:t>25 single input single output (SISO) control loops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050" kern="1200" dirty="0"/>
            <a:t>Main control objectives: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050" kern="1200" dirty="0"/>
            <a:t>1. Reactor feed O2  concentration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050" kern="1200" dirty="0"/>
            <a:t>2. Reactor peak temperature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050" kern="1200" dirty="0"/>
            <a:t>3. Column product concentration </a:t>
          </a:r>
        </a:p>
      </dsp:txBody>
      <dsp:txXfrm>
        <a:off x="2192784" y="800156"/>
        <a:ext cx="2187436" cy="2594024"/>
      </dsp:txXfrm>
    </dsp:sp>
    <dsp:sp modelId="{BB6A8449-EB4A-416A-B349-BA9CEA4B84D6}">
      <dsp:nvSpPr>
        <dsp:cNvPr id="0" name=""/>
        <dsp:cNvSpPr/>
      </dsp:nvSpPr>
      <dsp:spPr>
        <a:xfrm>
          <a:off x="4649193" y="72587"/>
          <a:ext cx="1921230" cy="7275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MATLAB</a:t>
          </a:r>
        </a:p>
      </dsp:txBody>
      <dsp:txXfrm>
        <a:off x="4649193" y="72587"/>
        <a:ext cx="1921230" cy="727569"/>
      </dsp:txXfrm>
    </dsp:sp>
    <dsp:sp modelId="{141E163F-6474-4E5C-BBD6-99BE32D04702}">
      <dsp:nvSpPr>
        <dsp:cNvPr id="0" name=""/>
        <dsp:cNvSpPr/>
      </dsp:nvSpPr>
      <dsp:spPr>
        <a:xfrm>
          <a:off x="4649193" y="800156"/>
          <a:ext cx="1921230" cy="259402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/>
            <a:t>Nonlinear codes replicating Aspen flowsheet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/>
            <a:t>Individual unit-ops as scripts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/>
            <a:t>Combined in a script as </a:t>
          </a:r>
          <a:r>
            <a:rPr lang="en-US" sz="1050" kern="1200" dirty="0" err="1"/>
            <a:t>FullPlant</a:t>
          </a: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 err="1"/>
            <a:t>MasterScript</a:t>
          </a:r>
          <a:r>
            <a:rPr lang="en-US" sz="1050" kern="1200" dirty="0"/>
            <a:t> runs the simulation using calculated PI outputs for 1 sample time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/>
            <a:t>Necessary modifications in distillation model</a:t>
          </a:r>
        </a:p>
      </dsp:txBody>
      <dsp:txXfrm>
        <a:off x="4649193" y="800156"/>
        <a:ext cx="1921230" cy="2594024"/>
      </dsp:txXfrm>
    </dsp:sp>
    <dsp:sp modelId="{B1A5E421-0DE0-4E9B-8F64-8C39760D295F}">
      <dsp:nvSpPr>
        <dsp:cNvPr id="0" name=""/>
        <dsp:cNvSpPr/>
      </dsp:nvSpPr>
      <dsp:spPr>
        <a:xfrm>
          <a:off x="6839396" y="72587"/>
          <a:ext cx="1921230" cy="7275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Main mismatches</a:t>
          </a:r>
        </a:p>
      </dsp:txBody>
      <dsp:txXfrm>
        <a:off x="6839396" y="72587"/>
        <a:ext cx="1921230" cy="727569"/>
      </dsp:txXfrm>
    </dsp:sp>
    <dsp:sp modelId="{A90C40F8-4685-45BE-A91A-A59C5782D385}">
      <dsp:nvSpPr>
        <dsp:cNvPr id="0" name=""/>
        <dsp:cNvSpPr/>
      </dsp:nvSpPr>
      <dsp:spPr>
        <a:xfrm>
          <a:off x="6839396" y="800156"/>
          <a:ext cx="1921230" cy="259402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/>
            <a:t>Numerous step-tests performed to test stability of both flowsheets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/>
            <a:t>Absorber (rate-based) in MATLAB vs (equilibrium) Aspen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/>
            <a:t>Tray hydraulic differences in Absorber and Column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050" kern="1200" dirty="0"/>
            <a:t>Leads to overall differences in concentrations and flowrates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050" kern="1200" dirty="0"/>
        </a:p>
      </dsp:txBody>
      <dsp:txXfrm>
        <a:off x="6839396" y="800156"/>
        <a:ext cx="1921230" cy="25940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35481-5295-425D-8CE3-282C086CFB81}">
      <dsp:nvSpPr>
        <dsp:cNvPr id="0" name=""/>
        <dsp:cNvSpPr/>
      </dsp:nvSpPr>
      <dsp:spPr>
        <a:xfrm rot="5400000">
          <a:off x="-198815" y="224116"/>
          <a:ext cx="1325438" cy="92780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 rot="-5400000">
        <a:off x="1" y="489205"/>
        <a:ext cx="927807" cy="397631"/>
      </dsp:txXfrm>
    </dsp:sp>
    <dsp:sp modelId="{80BC2D6B-61E0-45AC-AA98-A8B1F7B3DF6F}">
      <dsp:nvSpPr>
        <dsp:cNvPr id="0" name=""/>
        <dsp:cNvSpPr/>
      </dsp:nvSpPr>
      <dsp:spPr>
        <a:xfrm rot="5400000">
          <a:off x="1871977" y="-939547"/>
          <a:ext cx="902888" cy="2791229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Modify equations to reduce DAE index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Rackett</a:t>
          </a:r>
          <a:r>
            <a:rPr lang="en-US" sz="1200" kern="1200" dirty="0"/>
            <a:t> equation for liquid density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Peng-Robinson method for vapor density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-5400000">
        <a:off x="927807" y="48698"/>
        <a:ext cx="2747154" cy="814738"/>
      </dsp:txXfrm>
    </dsp:sp>
    <dsp:sp modelId="{7A5C2DEE-B3CF-4106-9A53-195AE54181CC}">
      <dsp:nvSpPr>
        <dsp:cNvPr id="0" name=""/>
        <dsp:cNvSpPr/>
      </dsp:nvSpPr>
      <dsp:spPr>
        <a:xfrm rot="5400000">
          <a:off x="-198815" y="1353051"/>
          <a:ext cx="1325438" cy="92780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</a:t>
          </a:r>
        </a:p>
      </dsp:txBody>
      <dsp:txXfrm rot="-5400000">
        <a:off x="1" y="1618140"/>
        <a:ext cx="927807" cy="397631"/>
      </dsp:txXfrm>
    </dsp:sp>
    <dsp:sp modelId="{9E2CF5FB-3BEA-4F02-9516-CDC37A47AE57}">
      <dsp:nvSpPr>
        <dsp:cNvPr id="0" name=""/>
        <dsp:cNvSpPr/>
      </dsp:nvSpPr>
      <dsp:spPr>
        <a:xfrm rot="5400000">
          <a:off x="1892654" y="189388"/>
          <a:ext cx="861535" cy="2791229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Two sets: non-VLE and VLE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Switching law: use bubble point Pressure 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Dynamically switch equation set</a:t>
          </a:r>
        </a:p>
      </dsp:txBody>
      <dsp:txXfrm rot="-5400000">
        <a:off x="927808" y="1196292"/>
        <a:ext cx="2749172" cy="777421"/>
      </dsp:txXfrm>
    </dsp:sp>
    <dsp:sp modelId="{AD18E45D-FCFD-4ED7-9A9A-81AA1A39C692}">
      <dsp:nvSpPr>
        <dsp:cNvPr id="0" name=""/>
        <dsp:cNvSpPr/>
      </dsp:nvSpPr>
      <dsp:spPr>
        <a:xfrm rot="5400000">
          <a:off x="-198815" y="2481987"/>
          <a:ext cx="1325438" cy="92780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</a:t>
          </a:r>
        </a:p>
      </dsp:txBody>
      <dsp:txXfrm rot="-5400000">
        <a:off x="1" y="2747076"/>
        <a:ext cx="927807" cy="397631"/>
      </dsp:txXfrm>
    </dsp:sp>
    <dsp:sp modelId="{66C11729-8C96-40E7-9976-FDA453379A5B}">
      <dsp:nvSpPr>
        <dsp:cNvPr id="0" name=""/>
        <dsp:cNvSpPr/>
      </dsp:nvSpPr>
      <dsp:spPr>
        <a:xfrm rot="5400000">
          <a:off x="1892654" y="1318324"/>
          <a:ext cx="861535" cy="2791229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Fix startup input profiles </a:t>
          </a:r>
          <a:r>
            <a:rPr lang="en-US" sz="1200" kern="1200" dirty="0">
              <a:sym typeface="Wingdings" panose="05000000000000000000" pitchFamily="2" charset="2"/>
            </a:rPr>
            <a:t> Feed, Reboiler duty, Reflux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Initial manual inputs </a:t>
          </a:r>
          <a:r>
            <a:rPr lang="en-US" sz="1200" kern="1200" dirty="0">
              <a:sym typeface="Wingdings" panose="05000000000000000000" pitchFamily="2" charset="2"/>
            </a:rPr>
            <a:t></a:t>
          </a:r>
          <a:r>
            <a:rPr lang="en-US" sz="1200" kern="1200" dirty="0"/>
            <a:t> close PI loop </a:t>
          </a:r>
        </a:p>
      </dsp:txBody>
      <dsp:txXfrm rot="-5400000">
        <a:off x="927808" y="2325228"/>
        <a:ext cx="2749172" cy="7774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EB9E4-FE94-4E0A-B8DD-B9B1EBCD23CF}">
      <dsp:nvSpPr>
        <dsp:cNvPr id="0" name=""/>
        <dsp:cNvSpPr/>
      </dsp:nvSpPr>
      <dsp:spPr>
        <a:xfrm>
          <a:off x="2505510" y="20443"/>
          <a:ext cx="682101" cy="6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</a:t>
          </a:r>
          <a:r>
            <a:rPr lang="en-US" sz="1100" kern="1200" dirty="0"/>
            <a:t> Optimal control moves</a:t>
          </a:r>
        </a:p>
      </dsp:txBody>
      <dsp:txXfrm>
        <a:off x="2505510" y="20443"/>
        <a:ext cx="682101" cy="682101"/>
      </dsp:txXfrm>
    </dsp:sp>
    <dsp:sp modelId="{9A3B9E46-451C-42D4-9AAB-FCA2698FD0D9}">
      <dsp:nvSpPr>
        <dsp:cNvPr id="0" name=""/>
        <dsp:cNvSpPr/>
      </dsp:nvSpPr>
      <dsp:spPr>
        <a:xfrm>
          <a:off x="900047" y="600"/>
          <a:ext cx="2558545" cy="2558545"/>
        </a:xfrm>
        <a:prstGeom prst="circularArrow">
          <a:avLst>
            <a:gd name="adj1" fmla="val 5199"/>
            <a:gd name="adj2" fmla="val 335803"/>
            <a:gd name="adj3" fmla="val 21293690"/>
            <a:gd name="adj4" fmla="val 19765846"/>
            <a:gd name="adj5" fmla="val 606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965AB-5EE7-4B2F-960B-EC140FA54C3C}">
      <dsp:nvSpPr>
        <dsp:cNvPr id="0" name=""/>
        <dsp:cNvSpPr/>
      </dsp:nvSpPr>
      <dsp:spPr>
        <a:xfrm>
          <a:off x="2917888" y="1289611"/>
          <a:ext cx="682101" cy="6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Implement 1</a:t>
          </a:r>
          <a:r>
            <a:rPr lang="en-US" sz="1100" kern="1200" baseline="30000" dirty="0"/>
            <a:t>st</a:t>
          </a:r>
          <a:r>
            <a:rPr lang="en-US" sz="1100" kern="1200" dirty="0"/>
            <a:t> move</a:t>
          </a:r>
        </a:p>
      </dsp:txBody>
      <dsp:txXfrm>
        <a:off x="2917888" y="1289611"/>
        <a:ext cx="682101" cy="682101"/>
      </dsp:txXfrm>
    </dsp:sp>
    <dsp:sp modelId="{5B162B2E-7F46-4734-A53A-39D602AF876D}">
      <dsp:nvSpPr>
        <dsp:cNvPr id="0" name=""/>
        <dsp:cNvSpPr/>
      </dsp:nvSpPr>
      <dsp:spPr>
        <a:xfrm>
          <a:off x="900047" y="600"/>
          <a:ext cx="2558545" cy="2558545"/>
        </a:xfrm>
        <a:prstGeom prst="circularArrow">
          <a:avLst>
            <a:gd name="adj1" fmla="val 5199"/>
            <a:gd name="adj2" fmla="val 335803"/>
            <a:gd name="adj3" fmla="val 3880609"/>
            <a:gd name="adj4" fmla="val 2253006"/>
            <a:gd name="adj5" fmla="val 606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C0EB6-FE01-42B8-9876-46186038F0CF}">
      <dsp:nvSpPr>
        <dsp:cNvPr id="0" name=""/>
        <dsp:cNvSpPr/>
      </dsp:nvSpPr>
      <dsp:spPr>
        <a:xfrm>
          <a:off x="1796163" y="2074001"/>
          <a:ext cx="766313" cy="6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States</a:t>
          </a:r>
        </a:p>
      </dsp:txBody>
      <dsp:txXfrm>
        <a:off x="1796163" y="2074001"/>
        <a:ext cx="766313" cy="682101"/>
      </dsp:txXfrm>
    </dsp:sp>
    <dsp:sp modelId="{502C13CB-F9BB-468B-AD1B-2CB0AF0ABE17}">
      <dsp:nvSpPr>
        <dsp:cNvPr id="0" name=""/>
        <dsp:cNvSpPr/>
      </dsp:nvSpPr>
      <dsp:spPr>
        <a:xfrm>
          <a:off x="900047" y="600"/>
          <a:ext cx="2558545" cy="2558545"/>
        </a:xfrm>
        <a:prstGeom prst="circularArrow">
          <a:avLst>
            <a:gd name="adj1" fmla="val 5199"/>
            <a:gd name="adj2" fmla="val 335803"/>
            <a:gd name="adj3" fmla="val 8211191"/>
            <a:gd name="adj4" fmla="val 6583588"/>
            <a:gd name="adj5" fmla="val 606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C881B-6CF9-4824-AD06-69EBDFC98DD2}">
      <dsp:nvSpPr>
        <dsp:cNvPr id="0" name=""/>
        <dsp:cNvSpPr/>
      </dsp:nvSpPr>
      <dsp:spPr>
        <a:xfrm>
          <a:off x="758650" y="1289611"/>
          <a:ext cx="682101" cy="6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Update and repeat</a:t>
          </a:r>
        </a:p>
      </dsp:txBody>
      <dsp:txXfrm>
        <a:off x="758650" y="1289611"/>
        <a:ext cx="682101" cy="682101"/>
      </dsp:txXfrm>
    </dsp:sp>
    <dsp:sp modelId="{59CB1796-488D-48CB-BE40-7FA117AC7A26}">
      <dsp:nvSpPr>
        <dsp:cNvPr id="0" name=""/>
        <dsp:cNvSpPr/>
      </dsp:nvSpPr>
      <dsp:spPr>
        <a:xfrm>
          <a:off x="900047" y="600"/>
          <a:ext cx="2558545" cy="2558545"/>
        </a:xfrm>
        <a:prstGeom prst="circularArrow">
          <a:avLst>
            <a:gd name="adj1" fmla="val 5199"/>
            <a:gd name="adj2" fmla="val 335803"/>
            <a:gd name="adj3" fmla="val 12298350"/>
            <a:gd name="adj4" fmla="val 10770507"/>
            <a:gd name="adj5" fmla="val 606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544FE-7983-4660-AE29-A0742E4862A7}">
      <dsp:nvSpPr>
        <dsp:cNvPr id="0" name=""/>
        <dsp:cNvSpPr/>
      </dsp:nvSpPr>
      <dsp:spPr>
        <a:xfrm>
          <a:off x="1171027" y="20443"/>
          <a:ext cx="682101" cy="6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Predict </a:t>
          </a:r>
          <a:r>
            <a:rPr lang="en-US" sz="1100" b="1" kern="1200" dirty="0"/>
            <a:t>P</a:t>
          </a:r>
          <a:r>
            <a:rPr lang="en-US" sz="1100" kern="1200" dirty="0"/>
            <a:t> time steps</a:t>
          </a:r>
        </a:p>
      </dsp:txBody>
      <dsp:txXfrm>
        <a:off x="1171027" y="20443"/>
        <a:ext cx="682101" cy="682101"/>
      </dsp:txXfrm>
    </dsp:sp>
    <dsp:sp modelId="{21498D81-4831-46A8-8AE3-F3685395A2C7}">
      <dsp:nvSpPr>
        <dsp:cNvPr id="0" name=""/>
        <dsp:cNvSpPr/>
      </dsp:nvSpPr>
      <dsp:spPr>
        <a:xfrm>
          <a:off x="900047" y="600"/>
          <a:ext cx="2558545" cy="2558545"/>
        </a:xfrm>
        <a:prstGeom prst="circularArrow">
          <a:avLst>
            <a:gd name="adj1" fmla="val 5199"/>
            <a:gd name="adj2" fmla="val 335803"/>
            <a:gd name="adj3" fmla="val 16866149"/>
            <a:gd name="adj4" fmla="val 15198048"/>
            <a:gd name="adj5" fmla="val 606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58C1689-538F-8E40-B75C-43A8463C0CF3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5CFDAB-82E0-D844-A597-1375485DF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5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A8CF18A-D50A-5449-86F1-896D3E722AE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B3DA8EE-BE46-464A-B9ED-639C808FE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81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4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7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32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96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33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65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92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4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69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2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8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79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8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04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77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12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36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76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9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69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78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98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31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8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92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43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05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88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0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55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32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4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825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08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381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37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107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429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1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468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9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00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764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55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828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906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070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787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59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99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71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71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66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1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954412"/>
            <a:ext cx="9144000" cy="543049"/>
          </a:xfrm>
          <a:prstGeom prst="rect">
            <a:avLst/>
          </a:prstGeom>
        </p:spPr>
        <p:txBody>
          <a:bodyPr/>
          <a:lstStyle>
            <a:lvl1pPr>
              <a:defRPr sz="5000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2500263"/>
            <a:ext cx="9144000" cy="822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DEPARTMENT OR SUBTITLE</a:t>
            </a:r>
          </a:p>
          <a:p>
            <a:r>
              <a:rPr lang="en-US" sz="18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78" y="3913034"/>
            <a:ext cx="3434841" cy="83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2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7/6/2021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3993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7/6/2021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18005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4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1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7" y="774693"/>
            <a:ext cx="4033258" cy="2288584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1"/>
            <a:r>
              <a:rPr lang="en-US" dirty="0"/>
              <a:t>Level 2 – Arial 18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2"/>
            <a:r>
              <a:rPr lang="en-US" dirty="0"/>
              <a:t>Level 3 – Arial 14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1"/>
            <a:r>
              <a:rPr lang="en-US" dirty="0"/>
              <a:t>Level 2 – Arial 18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2"/>
            <a:r>
              <a:rPr lang="en-US" dirty="0"/>
              <a:t>Level 3 – Arial 14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2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2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42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16322" y="2662273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41489" y="4384549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20675" y="584200"/>
            <a:ext cx="3665627" cy="8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0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322" y="2207832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489" y="3849351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398000"/>
            <a:ext cx="2032107" cy="3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27612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2109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7/6/2021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87832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2pPr>
            <a:lvl3pPr marL="398463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7/6/2021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17660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51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5400"/>
            </a:lvl1pPr>
          </a:lstStyle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7/6/2021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569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14255" y="562085"/>
            <a:ext cx="831585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b="1" dirty="0">
                <a:solidFill>
                  <a:srgbClr val="54585A"/>
                </a:solidFill>
              </a:rPr>
              <a:t>Divider Slide 1</a:t>
            </a:r>
            <a:br>
              <a:rPr lang="en-US" sz="4000" b="1" dirty="0">
                <a:solidFill>
                  <a:srgbClr val="54585A"/>
                </a:solidFill>
              </a:rPr>
            </a:br>
            <a:r>
              <a:rPr lang="en-US" sz="4000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7/6/2021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7489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9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72" r:id="rId4"/>
    <p:sldLayoutId id="2147483655" r:id="rId5"/>
    <p:sldLayoutId id="2147483666" r:id="rId6"/>
    <p:sldLayoutId id="2147483665" r:id="rId7"/>
    <p:sldLayoutId id="2147483660" r:id="rId8"/>
    <p:sldLayoutId id="2147483668" r:id="rId9"/>
    <p:sldLayoutId id="2147483661" r:id="rId10"/>
    <p:sldLayoutId id="2147483667" r:id="rId11"/>
    <p:sldLayoutId id="2147483662" r:id="rId12"/>
    <p:sldLayoutId id="2147483669" r:id="rId13"/>
    <p:sldLayoutId id="2147483673" r:id="rId1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"/><Relationship Id="rId3" Type="http://schemas.openxmlformats.org/officeDocument/2006/relationships/image" Target="../media/image13.png"/><Relationship Id="rId7" Type="http://schemas.openxmlformats.org/officeDocument/2006/relationships/image" Target="../media/image2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tif"/><Relationship Id="rId5" Type="http://schemas.openxmlformats.org/officeDocument/2006/relationships/image" Target="../media/image22.tif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image" Target="../media/image13.png"/><Relationship Id="rId7" Type="http://schemas.openxmlformats.org/officeDocument/2006/relationships/image" Target="../media/image28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tif"/><Relationship Id="rId5" Type="http://schemas.openxmlformats.org/officeDocument/2006/relationships/image" Target="../media/image26.tif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30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emf"/><Relationship Id="rId11" Type="http://schemas.microsoft.com/office/2007/relationships/diagramDrawing" Target="../diagrams/drawing3.xml"/><Relationship Id="rId5" Type="http://schemas.openxmlformats.org/officeDocument/2006/relationships/image" Target="../media/image14.sv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3.png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tif"/><Relationship Id="rId5" Type="http://schemas.openxmlformats.org/officeDocument/2006/relationships/image" Target="../media/image36.tif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9.emf"/><Relationship Id="rId7" Type="http://schemas.openxmlformats.org/officeDocument/2006/relationships/diagramColors" Target="../diagrams/colors4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10.emf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tif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1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tif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16.svg"/><Relationship Id="rId5" Type="http://schemas.openxmlformats.org/officeDocument/2006/relationships/image" Target="../media/image59.png"/><Relationship Id="rId10" Type="http://schemas.openxmlformats.org/officeDocument/2006/relationships/image" Target="../media/image1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7.t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tif"/><Relationship Id="rId4" Type="http://schemas.openxmlformats.org/officeDocument/2006/relationships/image" Target="../media/image1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tif"/><Relationship Id="rId4" Type="http://schemas.openxmlformats.org/officeDocument/2006/relationships/image" Target="../media/image1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tif"/><Relationship Id="rId4" Type="http://schemas.openxmlformats.org/officeDocument/2006/relationships/image" Target="../media/image1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tif"/><Relationship Id="rId5" Type="http://schemas.openxmlformats.org/officeDocument/2006/relationships/image" Target="../media/image75.png"/><Relationship Id="rId4" Type="http://schemas.openxmlformats.org/officeDocument/2006/relationships/image" Target="../media/image1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tif"/><Relationship Id="rId4" Type="http://schemas.openxmlformats.org/officeDocument/2006/relationships/image" Target="../media/image1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tif"/><Relationship Id="rId4" Type="http://schemas.openxmlformats.org/officeDocument/2006/relationships/image" Target="../media/image1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47.xml"/><Relationship Id="rId9" Type="http://schemas.openxmlformats.org/officeDocument/2006/relationships/image" Target="../media/image6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9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.2014.6859352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109/iros.2011.6094601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MSP.2012.2235192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" y="2390748"/>
            <a:ext cx="8315851" cy="543049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Human-in-The-Loop and Graph theoretic aspects of a Smart Control Room</a:t>
            </a:r>
            <a:br>
              <a:rPr lang="en-US" sz="3600" dirty="0"/>
            </a:br>
            <a:br>
              <a:rPr lang="en-US" sz="3600" dirty="0"/>
            </a:br>
            <a:r>
              <a:rPr lang="en-US" sz="2000" dirty="0"/>
              <a:t>Sambit Ghosh     </a:t>
            </a:r>
            <a:br>
              <a:rPr lang="en-US" sz="2000" dirty="0"/>
            </a:br>
            <a:r>
              <a:rPr lang="en-US" sz="2000" dirty="0"/>
              <a:t>Advisor: Prof. B. Wayne Bequette</a:t>
            </a:r>
            <a:br>
              <a:rPr lang="en-US" sz="2000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489" y="4686424"/>
            <a:ext cx="8315851" cy="4570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Department of Chemical and Biological Eng.|    7/7/2021</a:t>
            </a:r>
          </a:p>
        </p:txBody>
      </p:sp>
    </p:spTree>
    <p:extLst>
      <p:ext uri="{BB962C8B-B14F-4D97-AF65-F5344CB8AC3E}">
        <p14:creationId xmlns:p14="http://schemas.microsoft.com/office/powerpoint/2010/main" val="307425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C3DE1-ACF4-413C-BA56-6237F821C4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4416" y="198484"/>
            <a:ext cx="8324645" cy="39428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Vinyl Acetate Monomer (VAM) process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D66477-C7B2-42E7-878E-21785AC77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155115"/>
              </p:ext>
            </p:extLst>
          </p:nvPr>
        </p:nvGraphicFramePr>
        <p:xfrm>
          <a:off x="237667" y="681577"/>
          <a:ext cx="8763209" cy="346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F04B507-BCDF-42B3-81BD-2360A1228656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2</a:t>
            </a:r>
          </a:p>
        </p:txBody>
      </p:sp>
      <p:pic>
        <p:nvPicPr>
          <p:cNvPr id="6" name="Graphic 5" descr="Factory with solid fill">
            <a:extLst>
              <a:ext uri="{FF2B5EF4-FFF2-40B4-BE49-F238E27FC236}">
                <a16:creationId xmlns:a16="http://schemas.microsoft.com/office/drawing/2014/main" id="{F2B8A68F-016C-42FF-A832-5F2C343C4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0659" y="106703"/>
            <a:ext cx="577850" cy="57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AEAE8-3674-4714-9F42-9E1E08832F72}"/>
              </a:ext>
            </a:extLst>
          </p:cNvPr>
          <p:cNvSpPr txBox="1"/>
          <p:nvPr/>
        </p:nvSpPr>
        <p:spPr>
          <a:xfrm>
            <a:off x="-152401" y="4143792"/>
            <a:ext cx="46629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marR="0" indent="-30480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Luyben</a:t>
            </a: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M.L.,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Tyréus</a:t>
            </a: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B.D., 1998. An industrial design/control study for the vinyl acetate monomer process.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</a:t>
            </a: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Chem. Eng. 22, 867–877. https://doi.org/10.1016/S0098-1354(98)00030-1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FD1E7-2BAB-4C45-B9D3-835363AF1F0B}"/>
              </a:ext>
            </a:extLst>
          </p:cNvPr>
          <p:cNvSpPr txBox="1"/>
          <p:nvPr/>
        </p:nvSpPr>
        <p:spPr>
          <a:xfrm>
            <a:off x="4510562" y="4148346"/>
            <a:ext cx="4490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marR="0" indent="-304800" algn="just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Chen, R., McAvoy, T., Dave, K.,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Luyben</a:t>
            </a: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2003a. A Nonlinear Dynamic Model of a Vinyl Acetate Process 1–28. https://doi.org/10.1021/ie020859k</a:t>
            </a:r>
          </a:p>
        </p:txBody>
      </p:sp>
    </p:spTree>
    <p:extLst>
      <p:ext uri="{BB962C8B-B14F-4D97-AF65-F5344CB8AC3E}">
        <p14:creationId xmlns:p14="http://schemas.microsoft.com/office/powerpoint/2010/main" val="362528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VAM Flowsheet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FBB13-605F-4197-9F61-D20EE4A0A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r="1459" b="24450"/>
          <a:stretch/>
        </p:blipFill>
        <p:spPr>
          <a:xfrm>
            <a:off x="0" y="610552"/>
            <a:ext cx="9110190" cy="3999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D3E0E-6A6A-475B-AE00-384DA5D67696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2</a:t>
            </a:r>
          </a:p>
        </p:txBody>
      </p:sp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865A6291-8210-40FD-B611-FD4143F05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0659" y="110829"/>
            <a:ext cx="577850" cy="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6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VAM Step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D3E0E-6A6A-475B-AE00-384DA5D67696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2</a:t>
            </a:r>
          </a:p>
        </p:txBody>
      </p:sp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865A6291-8210-40FD-B611-FD4143F05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0659" y="110829"/>
            <a:ext cx="577850" cy="577850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78A39AE-86EE-4A13-A183-5598105261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2" t="3035" r="8056" b="4046"/>
          <a:stretch/>
        </p:blipFill>
        <p:spPr>
          <a:xfrm>
            <a:off x="167580" y="627913"/>
            <a:ext cx="3522084" cy="1882544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25F04B4B-EB5F-4993-91EC-B29EA1C926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1" t="5058" r="7499" b="4190"/>
          <a:stretch/>
        </p:blipFill>
        <p:spPr>
          <a:xfrm>
            <a:off x="5274683" y="621001"/>
            <a:ext cx="3604034" cy="1881459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494ABCDA-72D9-4621-8E71-56C05CADE9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73" t="2890" r="8195" b="4191"/>
          <a:stretch/>
        </p:blipFill>
        <p:spPr>
          <a:xfrm>
            <a:off x="101599" y="2648333"/>
            <a:ext cx="3569170" cy="1912481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9447BEB5-246D-4B96-AF27-AA3CF744D4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961" t="5058" r="8055" b="4335"/>
          <a:stretch/>
        </p:blipFill>
        <p:spPr>
          <a:xfrm>
            <a:off x="5274683" y="2685825"/>
            <a:ext cx="3644901" cy="19124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28A911-CDB6-4745-B75A-15C8C5C91B8E}"/>
              </a:ext>
            </a:extLst>
          </p:cNvPr>
          <p:cNvSpPr txBox="1"/>
          <p:nvPr/>
        </p:nvSpPr>
        <p:spPr>
          <a:xfrm>
            <a:off x="3807909" y="1365812"/>
            <a:ext cx="140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ColProd</a:t>
            </a:r>
            <a:r>
              <a:rPr lang="en-US" sz="1400" dirty="0"/>
              <a:t> CC step change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1E24C2-2DC5-4948-A347-E4BF14153DB2}"/>
              </a:ext>
            </a:extLst>
          </p:cNvPr>
          <p:cNvCxnSpPr/>
          <p:nvPr/>
        </p:nvCxnSpPr>
        <p:spPr>
          <a:xfrm>
            <a:off x="101599" y="2575396"/>
            <a:ext cx="887482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AE3493-9E68-4F71-A832-C8CD5E5F89B9}"/>
              </a:ext>
            </a:extLst>
          </p:cNvPr>
          <p:cNvSpPr txBox="1"/>
          <p:nvPr/>
        </p:nvSpPr>
        <p:spPr>
          <a:xfrm>
            <a:off x="3770043" y="3246741"/>
            <a:ext cx="140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React TC step change</a:t>
            </a:r>
          </a:p>
        </p:txBody>
      </p:sp>
    </p:spTree>
    <p:extLst>
      <p:ext uri="{BB962C8B-B14F-4D97-AF65-F5344CB8AC3E}">
        <p14:creationId xmlns:p14="http://schemas.microsoft.com/office/powerpoint/2010/main" val="1923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VAM Step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D3E0E-6A6A-475B-AE00-384DA5D67696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2</a:t>
            </a:r>
          </a:p>
        </p:txBody>
      </p:sp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865A6291-8210-40FD-B611-FD4143F05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0659" y="110829"/>
            <a:ext cx="577850" cy="577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28A911-CDB6-4745-B75A-15C8C5C91B8E}"/>
              </a:ext>
            </a:extLst>
          </p:cNvPr>
          <p:cNvSpPr txBox="1"/>
          <p:nvPr/>
        </p:nvSpPr>
        <p:spPr>
          <a:xfrm>
            <a:off x="3807909" y="1365812"/>
            <a:ext cx="140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C2H4 CC step change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1E24C2-2DC5-4948-A347-E4BF14153DB2}"/>
              </a:ext>
            </a:extLst>
          </p:cNvPr>
          <p:cNvCxnSpPr/>
          <p:nvPr/>
        </p:nvCxnSpPr>
        <p:spPr>
          <a:xfrm>
            <a:off x="101599" y="2575396"/>
            <a:ext cx="887482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AE3493-9E68-4F71-A832-C8CD5E5F89B9}"/>
              </a:ext>
            </a:extLst>
          </p:cNvPr>
          <p:cNvSpPr txBox="1"/>
          <p:nvPr/>
        </p:nvSpPr>
        <p:spPr>
          <a:xfrm>
            <a:off x="3770043" y="3246741"/>
            <a:ext cx="140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AbsBot</a:t>
            </a:r>
            <a:r>
              <a:rPr lang="en-US" sz="1400" dirty="0"/>
              <a:t> CC step change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8FDBC11-4D4E-4C8F-89FC-74397D0F1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2" t="3757" r="7916" b="4480"/>
          <a:stretch/>
        </p:blipFill>
        <p:spPr>
          <a:xfrm>
            <a:off x="84110" y="646176"/>
            <a:ext cx="3548090" cy="1882286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DB73910-8BD8-41CE-B1E7-C5A5DDD099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1" t="5058" r="8055" b="3902"/>
          <a:stretch/>
        </p:blipFill>
        <p:spPr>
          <a:xfrm>
            <a:off x="5213274" y="636705"/>
            <a:ext cx="3657600" cy="1928326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5F70378-09D8-4C4A-BBB5-5DDAB8F299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72" t="5058" r="7917" b="4046"/>
          <a:stretch/>
        </p:blipFill>
        <p:spPr>
          <a:xfrm>
            <a:off x="38880" y="2653025"/>
            <a:ext cx="3638550" cy="190087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42FD41DA-E99B-493A-BA6E-C085FDD29B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962" t="7145" r="8333" b="4893"/>
          <a:stretch/>
        </p:blipFill>
        <p:spPr>
          <a:xfrm>
            <a:off x="5187096" y="2618982"/>
            <a:ext cx="3765550" cy="19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Distillation startup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94736-4C38-4D3D-8BE9-5E42510D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0" y="1430300"/>
            <a:ext cx="2922079" cy="228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4AB3C-ABF6-4677-88D5-6C6075E04526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2</a:t>
            </a:r>
          </a:p>
        </p:txBody>
      </p:sp>
      <p:pic>
        <p:nvPicPr>
          <p:cNvPr id="6" name="Graphic 5" descr="Factory with solid fill">
            <a:extLst>
              <a:ext uri="{FF2B5EF4-FFF2-40B4-BE49-F238E27FC236}">
                <a16:creationId xmlns:a16="http://schemas.microsoft.com/office/drawing/2014/main" id="{08C03F45-C9F3-4C93-AC8D-3D001EC24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0659" y="110829"/>
            <a:ext cx="577850" cy="57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9442E-A68D-40E9-B18D-6234A83778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58"/>
          <a:stretch/>
        </p:blipFill>
        <p:spPr>
          <a:xfrm>
            <a:off x="152400" y="695685"/>
            <a:ext cx="1708150" cy="3562435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171678B-1174-47E8-8E74-C8C51A3A9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87170"/>
              </p:ext>
            </p:extLst>
          </p:nvPr>
        </p:nvGraphicFramePr>
        <p:xfrm>
          <a:off x="5158161" y="786811"/>
          <a:ext cx="3719037" cy="3613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3727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Startup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D3E0E-6A6A-475B-AE00-384DA5D67696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2</a:t>
            </a:r>
          </a:p>
        </p:txBody>
      </p:sp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865A6291-8210-40FD-B611-FD4143F05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0659" y="110829"/>
            <a:ext cx="577850" cy="577850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89F7A26-9EE4-456E-85AB-FFFC427554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2" t="4101" r="8333" b="4790"/>
          <a:stretch/>
        </p:blipFill>
        <p:spPr>
          <a:xfrm>
            <a:off x="57355" y="770892"/>
            <a:ext cx="4120945" cy="2531107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5F07728-E8BB-4C1E-8377-DBB48A9275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2" t="4375" r="7916" b="5204"/>
          <a:stretch/>
        </p:blipFill>
        <p:spPr>
          <a:xfrm>
            <a:off x="4572000" y="770892"/>
            <a:ext cx="4598614" cy="2520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EB6B9-213A-407A-827F-9D6F18FAC673}"/>
              </a:ext>
            </a:extLst>
          </p:cNvPr>
          <p:cNvSpPr txBox="1"/>
          <p:nvPr/>
        </p:nvSpPr>
        <p:spPr>
          <a:xfrm>
            <a:off x="224416" y="3475993"/>
            <a:ext cx="4120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profiles for Feed, Reboiler duty and Reflux ratio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FD478-D4F0-4BFC-89CB-102F1A7E3FC5}"/>
              </a:ext>
            </a:extLst>
          </p:cNvPr>
          <p:cNvSpPr txBox="1"/>
          <p:nvPr/>
        </p:nvSpPr>
        <p:spPr>
          <a:xfrm>
            <a:off x="4720216" y="3461357"/>
            <a:ext cx="4120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Liquid flow rates from trays. Feed trays and tray below fill up first. Top trays fill up after Reflux is started</a:t>
            </a:r>
          </a:p>
        </p:txBody>
      </p:sp>
    </p:spTree>
    <p:extLst>
      <p:ext uri="{BB962C8B-B14F-4D97-AF65-F5344CB8AC3E}">
        <p14:creationId xmlns:p14="http://schemas.microsoft.com/office/powerpoint/2010/main" val="428438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Startup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D3E0E-6A6A-475B-AE00-384DA5D67696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2</a:t>
            </a:r>
          </a:p>
        </p:txBody>
      </p:sp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865A6291-8210-40FD-B611-FD4143F05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0659" y="110829"/>
            <a:ext cx="577850" cy="57785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800E62D-B6B7-43FC-8E79-7631AFDB23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2" t="4100" r="8263" b="4928"/>
          <a:stretch/>
        </p:blipFill>
        <p:spPr>
          <a:xfrm>
            <a:off x="76200" y="771229"/>
            <a:ext cx="4402417" cy="2437645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964BFCA-F2C0-446F-A848-85E8B657D1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2" t="4515" r="8333" b="5203"/>
          <a:stretch/>
        </p:blipFill>
        <p:spPr>
          <a:xfrm>
            <a:off x="4635499" y="771229"/>
            <a:ext cx="4432301" cy="2437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C46059-8CA1-4FC0-9832-B25D10FAB8BC}"/>
              </a:ext>
            </a:extLst>
          </p:cNvPr>
          <p:cNvSpPr txBox="1"/>
          <p:nvPr/>
        </p:nvSpPr>
        <p:spPr>
          <a:xfrm>
            <a:off x="4720216" y="3455614"/>
            <a:ext cx="4120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Tray temperature profiles show initial numerical jumps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868E8-87F7-4FCE-807A-F1C78A940214}"/>
              </a:ext>
            </a:extLst>
          </p:cNvPr>
          <p:cNvSpPr txBox="1"/>
          <p:nvPr/>
        </p:nvSpPr>
        <p:spPr>
          <a:xfrm>
            <a:off x="216936" y="3461357"/>
            <a:ext cx="4120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Vapor starts to form when reboiler sump liquid reaches VLE and all trays switch from non-VLE to VLE in sequence</a:t>
            </a:r>
          </a:p>
        </p:txBody>
      </p:sp>
    </p:spTree>
    <p:extLst>
      <p:ext uri="{BB962C8B-B14F-4D97-AF65-F5344CB8AC3E}">
        <p14:creationId xmlns:p14="http://schemas.microsoft.com/office/powerpoint/2010/main" val="16406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Startup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D3E0E-6A6A-475B-AE00-384DA5D67696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2</a:t>
            </a:r>
          </a:p>
        </p:txBody>
      </p:sp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865A6291-8210-40FD-B611-FD4143F05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0659" y="110829"/>
            <a:ext cx="577850" cy="57785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CFCA38A-5977-4E18-8D46-B06ECE666E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92" t="4515" r="7431" b="4928"/>
          <a:stretch/>
        </p:blipFill>
        <p:spPr>
          <a:xfrm>
            <a:off x="91065" y="766522"/>
            <a:ext cx="4422635" cy="2437644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C4832D5-0F78-48A4-8B0C-92F0565E7B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59" t="4652" r="8056" b="5204"/>
          <a:stretch/>
        </p:blipFill>
        <p:spPr>
          <a:xfrm>
            <a:off x="4689897" y="766522"/>
            <a:ext cx="4454104" cy="243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2AEBC0-2437-4CA9-8B4A-E8C86EC7C3DA}"/>
              </a:ext>
            </a:extLst>
          </p:cNvPr>
          <p:cNvSpPr txBox="1"/>
          <p:nvPr/>
        </p:nvSpPr>
        <p:spPr>
          <a:xfrm>
            <a:off x="148216" y="3394054"/>
            <a:ext cx="4120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Non-VEL to VLE switching using Bubble point pressure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6EE04E-B5F1-403C-92A9-F299FAFCF635}"/>
              </a:ext>
            </a:extLst>
          </p:cNvPr>
          <p:cNvSpPr txBox="1"/>
          <p:nvPr/>
        </p:nvSpPr>
        <p:spPr>
          <a:xfrm>
            <a:off x="4720216" y="3394054"/>
            <a:ext cx="4120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Density differences due to ideal and non-ideal assumptions</a:t>
            </a:r>
          </a:p>
        </p:txBody>
      </p:sp>
    </p:spTree>
    <p:extLst>
      <p:ext uri="{BB962C8B-B14F-4D97-AF65-F5344CB8AC3E}">
        <p14:creationId xmlns:p14="http://schemas.microsoft.com/office/powerpoint/2010/main" val="432853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5E1EA4-D30B-4D17-A137-7EC6B14E7D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Plantwide flowsheet for SCR use</a:t>
            </a:r>
          </a:p>
          <a:p>
            <a:endParaRPr lang="en-US" sz="1800" dirty="0"/>
          </a:p>
          <a:p>
            <a:r>
              <a:rPr lang="en-US" sz="1800" dirty="0"/>
              <a:t>Aspen Dynamics and MATLAB implementation</a:t>
            </a:r>
          </a:p>
          <a:p>
            <a:endParaRPr lang="en-US" sz="1800" dirty="0"/>
          </a:p>
          <a:p>
            <a:r>
              <a:rPr lang="en-US" sz="1800" dirty="0"/>
              <a:t>Modifications for distillation column startup and simulation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34C56-E18D-48E8-90A6-74C3B26051ED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2</a:t>
            </a:r>
          </a:p>
        </p:txBody>
      </p:sp>
      <p:pic>
        <p:nvPicPr>
          <p:cNvPr id="4" name="Graphic 3" descr="Factory with solid fill">
            <a:extLst>
              <a:ext uri="{FF2B5EF4-FFF2-40B4-BE49-F238E27FC236}">
                <a16:creationId xmlns:a16="http://schemas.microsoft.com/office/drawing/2014/main" id="{7CBCF910-CD06-47CB-8C2A-3CA02C30E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0659" y="110829"/>
            <a:ext cx="577850" cy="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Part 3 – Human and Automation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DDA6A-E65D-486E-88C2-ACE5385F9AC8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DB313-DFB6-4836-BC1C-995513659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1" t="55115" r="16542" b="22957"/>
          <a:stretch/>
        </p:blipFill>
        <p:spPr>
          <a:xfrm>
            <a:off x="7766050" y="63732"/>
            <a:ext cx="1377950" cy="533166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4F71483-95B7-4400-80ED-F8B7FE012F0A}"/>
              </a:ext>
            </a:extLst>
          </p:cNvPr>
          <p:cNvSpPr txBox="1">
            <a:spLocks/>
          </p:cNvSpPr>
          <p:nvPr/>
        </p:nvSpPr>
        <p:spPr>
          <a:xfrm>
            <a:off x="224417" y="798917"/>
            <a:ext cx="3515733" cy="19061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automation interaction dynamics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 task, complexity, in versus out of loop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 trust in automation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Cognitive science aspects – expertise, decision making, cognitive load </a:t>
            </a:r>
          </a:p>
          <a:p>
            <a:pPr marL="0" lvl="1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78216-A97B-47F5-8619-221A1E2F990C}"/>
              </a:ext>
            </a:extLst>
          </p:cNvPr>
          <p:cNvSpPr txBox="1">
            <a:spLocks/>
          </p:cNvSpPr>
          <p:nvPr/>
        </p:nvSpPr>
        <p:spPr>
          <a:xfrm>
            <a:off x="5187950" y="721301"/>
            <a:ext cx="3854450" cy="19061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other disciplines handling these?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 from semi-autonomous vehicles, robotic and aeronautics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control paradigms</a:t>
            </a:r>
          </a:p>
          <a:p>
            <a:pPr lvl="1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722FF-DE6F-4ADB-A212-1A8A77D8195F}"/>
              </a:ext>
            </a:extLst>
          </p:cNvPr>
          <p:cNvSpPr txBox="1"/>
          <p:nvPr/>
        </p:nvSpPr>
        <p:spPr>
          <a:xfrm>
            <a:off x="4386738" y="2571750"/>
            <a:ext cx="45751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Storms, J.G., Tilbury, D.M., 2014. Blending of human and obstacle avoidance control for a high speed mobile robot. Proc. Am. Control Conf. 3488–3493. https://doi.org/10.1109/ACC.2014.6859352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1F538-24CB-44E0-B647-A874CC68AB62}"/>
              </a:ext>
            </a:extLst>
          </p:cNvPr>
          <p:cNvSpPr txBox="1"/>
          <p:nvPr/>
        </p:nvSpPr>
        <p:spPr>
          <a:xfrm>
            <a:off x="4386738" y="3247814"/>
            <a:ext cx="4575174" cy="378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Rasmussen, J., 1983. Skills, rules and knowledge ; Signals, signs and symbols and other distinctions in human performance models. IEEE Trans. Syst. Man.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Cybern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13, 257–266.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6D990-3375-481F-9CCA-ACE0581163CF}"/>
              </a:ext>
            </a:extLst>
          </p:cNvPr>
          <p:cNvSpPr txBox="1"/>
          <p:nvPr/>
        </p:nvSpPr>
        <p:spPr>
          <a:xfrm>
            <a:off x="4107338" y="3744136"/>
            <a:ext cx="48545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marR="0" indent="-304800" algn="just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Chipalkatty</a:t>
            </a: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R.,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Daepp</a:t>
            </a: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H.,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Egerstedt</a:t>
            </a: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Book, W., 2011. Human-in-the-loop: MPC for shared control of a quadruped rescue robot. 2011 IEEE/RSJ Int. Conf.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</a:t>
            </a:r>
            <a:r>
              <a:rPr lang="en-US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Robot. Syst. 4556–4561. https://doi.org/10.1109/iros.2011.6094601</a:t>
            </a:r>
          </a:p>
        </p:txBody>
      </p:sp>
    </p:spTree>
    <p:extLst>
      <p:ext uri="{BB962C8B-B14F-4D97-AF65-F5344CB8AC3E}">
        <p14:creationId xmlns:p14="http://schemas.microsoft.com/office/powerpoint/2010/main" val="143648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7"/>
            <a:ext cx="7183251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200" dirty="0"/>
              <a:t>Introduction</a:t>
            </a:r>
          </a:p>
          <a:p>
            <a:pPr lvl="1"/>
            <a:r>
              <a:rPr lang="en-US" sz="1200" dirty="0"/>
              <a:t>Part 1: Smart Control Room overview</a:t>
            </a:r>
          </a:p>
          <a:p>
            <a:pPr lvl="1"/>
            <a:r>
              <a:rPr lang="en-US" sz="1200" dirty="0"/>
              <a:t>Part 2: Vinyl Acetate Monomer flowsheet and distillation column startup</a:t>
            </a:r>
          </a:p>
          <a:p>
            <a:pPr lvl="1"/>
            <a:r>
              <a:rPr lang="en-US" sz="1200" dirty="0"/>
              <a:t>Part 3: Human-in-The-Loop Supervisory Model Predictive Control</a:t>
            </a:r>
          </a:p>
          <a:p>
            <a:pPr lvl="1"/>
            <a:r>
              <a:rPr lang="en-US" sz="1200" dirty="0"/>
              <a:t>Part 4: Graph Signal Processing </a:t>
            </a:r>
          </a:p>
          <a:p>
            <a:pPr lvl="1"/>
            <a:r>
              <a:rPr lang="en-US" sz="1200" dirty="0"/>
              <a:t>Part 5: Plant startup experiment design</a:t>
            </a:r>
          </a:p>
          <a:p>
            <a:pPr lvl="1"/>
            <a:r>
              <a:rPr lang="en-US" sz="1200" dirty="0"/>
              <a:t>Overall summary</a:t>
            </a:r>
          </a:p>
          <a:p>
            <a:pPr lvl="1"/>
            <a:r>
              <a:rPr lang="en-US" sz="1200" dirty="0"/>
              <a:t>Future directions</a:t>
            </a:r>
          </a:p>
          <a:p>
            <a:pPr lvl="1"/>
            <a:r>
              <a:rPr lang="en-US" sz="1200" dirty="0"/>
              <a:t>Acknowledgements </a:t>
            </a:r>
          </a:p>
        </p:txBody>
      </p:sp>
    </p:spTree>
    <p:extLst>
      <p:ext uri="{BB962C8B-B14F-4D97-AF65-F5344CB8AC3E}">
        <p14:creationId xmlns:p14="http://schemas.microsoft.com/office/powerpoint/2010/main" val="117648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019DC-FB64-4F4D-80DF-66126BEC32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6317" y="177832"/>
            <a:ext cx="4070883" cy="39428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Model Predictive Control (MPC)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E63F2-A061-49F2-B99B-627CC40A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858" y="2352510"/>
            <a:ext cx="3418384" cy="1755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DB62C2-C9F5-4B0C-849D-968FC42F5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9" r="10009"/>
          <a:stretch/>
        </p:blipFill>
        <p:spPr>
          <a:xfrm>
            <a:off x="5175620" y="666983"/>
            <a:ext cx="3410622" cy="1615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B3EEAE-B1BD-4BAD-B72A-2B81313A2705}"/>
              </a:ext>
            </a:extLst>
          </p:cNvPr>
          <p:cNvSpPr txBox="1"/>
          <p:nvPr/>
        </p:nvSpPr>
        <p:spPr>
          <a:xfrm>
            <a:off x="76200" y="769620"/>
            <a:ext cx="476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Developed by Shell and Cutler and </a:t>
            </a:r>
            <a:r>
              <a:rPr lang="en-US" sz="1400" dirty="0" err="1"/>
              <a:t>Ramaker</a:t>
            </a:r>
            <a:r>
              <a:rPr lang="en-US" sz="1400" dirty="0"/>
              <a:t> (1980), </a:t>
            </a:r>
            <a:r>
              <a:rPr lang="en-US" sz="1400" dirty="0" err="1"/>
              <a:t>Richalet</a:t>
            </a:r>
            <a:r>
              <a:rPr lang="en-US" sz="1400" dirty="0"/>
              <a:t> et.al (1976), Clarke et.al (1987a and 1987 b)</a:t>
            </a:r>
          </a:p>
          <a:p>
            <a:endParaRPr lang="en-US" sz="1400" dirty="0"/>
          </a:p>
          <a:p>
            <a:r>
              <a:rPr lang="en-US" sz="1400" dirty="0"/>
              <a:t>Advanced control using plant model and optimization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7F8AA9-79FD-4651-98A0-DB97C7D068FD}"/>
              </a:ext>
            </a:extLst>
          </p:cNvPr>
          <p:cNvGraphicFramePr/>
          <p:nvPr/>
        </p:nvGraphicFramePr>
        <p:xfrm>
          <a:off x="0" y="1789043"/>
          <a:ext cx="4358640" cy="2757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2CDF13-A425-4611-9775-86B4C790318E}"/>
              </a:ext>
            </a:extLst>
          </p:cNvPr>
          <p:cNvSpPr txBox="1"/>
          <p:nvPr/>
        </p:nvSpPr>
        <p:spPr>
          <a:xfrm>
            <a:off x="5080000" y="4261073"/>
            <a:ext cx="4010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B. Wayne </a:t>
            </a:r>
            <a:r>
              <a:rPr lang="en-US" sz="1050" dirty="0" err="1"/>
              <a:t>Bequette</a:t>
            </a:r>
            <a:r>
              <a:rPr lang="en-US" sz="1050" dirty="0"/>
              <a:t>. </a:t>
            </a:r>
            <a:r>
              <a:rPr lang="en-US" sz="1050" i="1" dirty="0"/>
              <a:t>Process Control-Modeling, Design and Simulation. </a:t>
            </a:r>
            <a:r>
              <a:rPr lang="en-US" sz="1050" dirty="0"/>
              <a:t>Prentice-Hall, Inc., Upper Saddle River, NJ, 2003.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BFA97-E9D3-4357-8D48-446219B26D8E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6358F-5E1C-45F7-AAB1-A29B332021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351" t="55115" r="16542" b="22957"/>
          <a:stretch/>
        </p:blipFill>
        <p:spPr>
          <a:xfrm>
            <a:off x="7766050" y="63732"/>
            <a:ext cx="1377950" cy="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67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4417" y="202610"/>
            <a:ext cx="4239634" cy="394288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MPC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796639" cy="3166044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d>
                        <m:d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Find the optimal setpoint change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to lower-layer PI controllers by penalizing the deviations from upper-layer setpoints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and human-suggested setpoint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changes to PI</a:t>
                </a:r>
              </a:p>
              <a:p>
                <a:pPr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Weighing matrices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decide how much importance given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pPr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If no human-in-the-loop, this formulation reverts back to traditional MPC objective function</a:t>
                </a:r>
              </a:p>
              <a:p>
                <a:pPr marL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Ghosh, S. and Bequette, B.W., 2021. Human-in-The-Loop Model Predictive Control. </a:t>
                </a:r>
                <a:r>
                  <a: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Manuscript under preparation.</a:t>
                </a:r>
              </a:p>
              <a:p>
                <a:pPr marL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6" y="798917"/>
                <a:ext cx="8796639" cy="3166044"/>
              </a:xfrm>
              <a:prstGeom prst="rect">
                <a:avLst/>
              </a:prstGeom>
              <a:blipFill>
                <a:blip r:embed="rId3"/>
                <a:stretch>
                  <a:fillRect l="-485" r="-554" b="-16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212B15E-3D37-4CEB-998E-239F5EC6C85F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C4B079-D203-416D-9CA4-F88B9EA8A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51" t="55115" r="16542" b="22957"/>
          <a:stretch/>
        </p:blipFill>
        <p:spPr>
          <a:xfrm>
            <a:off x="7766050" y="63732"/>
            <a:ext cx="1377950" cy="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26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20650" y="188884"/>
            <a:ext cx="8324645" cy="394288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Block Diagram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80374" y="1203367"/>
            <a:ext cx="7183251" cy="316604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60B25-7AD3-4154-A895-2D02AA301FDC}"/>
              </a:ext>
            </a:extLst>
          </p:cNvPr>
          <p:cNvSpPr/>
          <p:nvPr/>
        </p:nvSpPr>
        <p:spPr>
          <a:xfrm>
            <a:off x="1940849" y="845678"/>
            <a:ext cx="1038965" cy="557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60100-3C41-4305-898F-27E7BBC20C4E}"/>
              </a:ext>
            </a:extLst>
          </p:cNvPr>
          <p:cNvSpPr/>
          <p:nvPr/>
        </p:nvSpPr>
        <p:spPr>
          <a:xfrm>
            <a:off x="5397871" y="1224522"/>
            <a:ext cx="1271726" cy="6724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86E38B-2536-4979-92F1-767B1E59458D}"/>
              </a:ext>
            </a:extLst>
          </p:cNvPr>
          <p:cNvSpPr/>
          <p:nvPr/>
        </p:nvSpPr>
        <p:spPr>
          <a:xfrm>
            <a:off x="4189951" y="1338267"/>
            <a:ext cx="544868" cy="44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0471D-649B-4B1C-9E2C-4E76A4EB0EF4}"/>
              </a:ext>
            </a:extLst>
          </p:cNvPr>
          <p:cNvSpPr/>
          <p:nvPr/>
        </p:nvSpPr>
        <p:spPr>
          <a:xfrm>
            <a:off x="1968595" y="3817430"/>
            <a:ext cx="979039" cy="758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Estimation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1D2495-8153-46EC-A72D-F9A804D12F2A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734819" y="1560764"/>
            <a:ext cx="663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90508C-3BE8-40EC-948F-1DF1CE51158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669597" y="1560764"/>
            <a:ext cx="784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C19D71C-73B1-4423-9AB3-20A8016A1E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76432" y="1568282"/>
            <a:ext cx="4384446" cy="2903535"/>
          </a:xfrm>
          <a:prstGeom prst="bentConnector3">
            <a:avLst>
              <a:gd name="adj1" fmla="val 56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BE502A-114D-4B3F-8AF8-47C042C097E1}"/>
              </a:ext>
            </a:extLst>
          </p:cNvPr>
          <p:cNvCxnSpPr>
            <a:cxnSpLocks/>
          </p:cNvCxnSpPr>
          <p:nvPr/>
        </p:nvCxnSpPr>
        <p:spPr>
          <a:xfrm>
            <a:off x="5005031" y="1560336"/>
            <a:ext cx="0" cy="241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70BE-DC58-4878-A810-49C61F0E5475}"/>
              </a:ext>
            </a:extLst>
          </p:cNvPr>
          <p:cNvCxnSpPr>
            <a:cxnSpLocks/>
          </p:cNvCxnSpPr>
          <p:nvPr/>
        </p:nvCxnSpPr>
        <p:spPr>
          <a:xfrm flipH="1">
            <a:off x="2975184" y="3973864"/>
            <a:ext cx="2029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46FDAA-356A-48D0-90EC-31565F30F223}"/>
              </a:ext>
            </a:extLst>
          </p:cNvPr>
          <p:cNvCxnSpPr>
            <a:cxnSpLocks/>
          </p:cNvCxnSpPr>
          <p:nvPr/>
        </p:nvCxnSpPr>
        <p:spPr>
          <a:xfrm>
            <a:off x="875807" y="1552831"/>
            <a:ext cx="659167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ABF9F2-5FF9-4E71-B656-9AE4E6260C73}"/>
                  </a:ext>
                </a:extLst>
              </p:cNvPr>
              <p:cNvSpPr txBox="1"/>
              <p:nvPr/>
            </p:nvSpPr>
            <p:spPr>
              <a:xfrm>
                <a:off x="981784" y="1264672"/>
                <a:ext cx="48605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ABF9F2-5FF9-4E71-B656-9AE4E6260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4" y="1264672"/>
                <a:ext cx="486053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A6E4AC-37E1-43E8-9839-E1477F6D6A27}"/>
              </a:ext>
            </a:extLst>
          </p:cNvPr>
          <p:cNvSpPr txBox="1"/>
          <p:nvPr/>
        </p:nvSpPr>
        <p:spPr>
          <a:xfrm>
            <a:off x="883572" y="1625543"/>
            <a:ext cx="8675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 layer setpoints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1DCA0-9436-490D-8B8E-7F152C3CFDE2}"/>
              </a:ext>
            </a:extLst>
          </p:cNvPr>
          <p:cNvSpPr/>
          <p:nvPr/>
        </p:nvSpPr>
        <p:spPr>
          <a:xfrm>
            <a:off x="1940849" y="1618455"/>
            <a:ext cx="1038965" cy="5548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6E5C70-4819-4FEA-8523-C2B62F1C332F}"/>
              </a:ext>
            </a:extLst>
          </p:cNvPr>
          <p:cNvSpPr/>
          <p:nvPr/>
        </p:nvSpPr>
        <p:spPr>
          <a:xfrm>
            <a:off x="3523294" y="1004238"/>
            <a:ext cx="189759" cy="1112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algn="ctr"/>
            <a:r>
              <a:rPr lang="en-US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  <a:p>
            <a:pPr algn="ctr"/>
            <a:r>
              <a:rPr lang="en-US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algn="ctr"/>
            <a:r>
              <a:rPr lang="en-US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ctr"/>
            <a:r>
              <a:rPr lang="en-US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r>
              <a:rPr lang="en-US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lang="en-US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E101FA-39D7-4564-AAAB-D8024C0B532C}"/>
              </a:ext>
            </a:extLst>
          </p:cNvPr>
          <p:cNvCxnSpPr>
            <a:cxnSpLocks/>
          </p:cNvCxnSpPr>
          <p:nvPr/>
        </p:nvCxnSpPr>
        <p:spPr>
          <a:xfrm>
            <a:off x="2979814" y="1264672"/>
            <a:ext cx="543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2F6ADB-D896-424A-BE6E-22050E05E047}"/>
              </a:ext>
            </a:extLst>
          </p:cNvPr>
          <p:cNvCxnSpPr>
            <a:cxnSpLocks/>
          </p:cNvCxnSpPr>
          <p:nvPr/>
        </p:nvCxnSpPr>
        <p:spPr>
          <a:xfrm>
            <a:off x="2979814" y="1783261"/>
            <a:ext cx="543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431499-425D-461F-A27D-D84BE4C17F1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753975" y="1560764"/>
            <a:ext cx="43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398C0A-22A2-4C58-96AB-3B64B377FAE9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2460332" y="1403172"/>
            <a:ext cx="0" cy="215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82DFD8-66AE-444D-9EFD-8015A0083784}"/>
              </a:ext>
            </a:extLst>
          </p:cNvPr>
          <p:cNvCxnSpPr>
            <a:stCxn id="11" idx="0"/>
            <a:endCxn id="22" idx="2"/>
          </p:cNvCxnSpPr>
          <p:nvPr/>
        </p:nvCxnSpPr>
        <p:spPr>
          <a:xfrm flipV="1">
            <a:off x="2458115" y="2173334"/>
            <a:ext cx="2217" cy="164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747C1F-59D7-4D49-AB7C-4E2759C8DEBD}"/>
                  </a:ext>
                </a:extLst>
              </p:cNvPr>
              <p:cNvSpPr txBox="1"/>
              <p:nvPr/>
            </p:nvSpPr>
            <p:spPr>
              <a:xfrm>
                <a:off x="3026904" y="959713"/>
                <a:ext cx="48605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747C1F-59D7-4D49-AB7C-4E2759C8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904" y="959713"/>
                <a:ext cx="486053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D6055C-AC90-412A-8E9C-CB91A7637743}"/>
                  </a:ext>
                </a:extLst>
              </p:cNvPr>
              <p:cNvSpPr txBox="1"/>
              <p:nvPr/>
            </p:nvSpPr>
            <p:spPr>
              <a:xfrm>
                <a:off x="3020526" y="1492971"/>
                <a:ext cx="48605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D6055C-AC90-412A-8E9C-CB91A763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526" y="1492971"/>
                <a:ext cx="486053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5E1982-1BDD-45BD-93AD-B60F9F1B11E5}"/>
                  </a:ext>
                </a:extLst>
              </p:cNvPr>
              <p:cNvSpPr txBox="1"/>
              <p:nvPr/>
            </p:nvSpPr>
            <p:spPr>
              <a:xfrm>
                <a:off x="3740450" y="1264672"/>
                <a:ext cx="36100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5E1982-1BDD-45BD-93AD-B60F9F1B1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450" y="1264672"/>
                <a:ext cx="361000" cy="300082"/>
              </a:xfrm>
              <a:prstGeom prst="rect">
                <a:avLst/>
              </a:prstGeom>
              <a:blipFill>
                <a:blip r:embed="rId6"/>
                <a:stretch>
                  <a:fillRect r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A2D78A-1F76-4164-92BC-03656E01770E}"/>
                  </a:ext>
                </a:extLst>
              </p:cNvPr>
              <p:cNvSpPr txBox="1"/>
              <p:nvPr/>
            </p:nvSpPr>
            <p:spPr>
              <a:xfrm>
                <a:off x="4823317" y="1243354"/>
                <a:ext cx="48605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A2D78A-1F76-4164-92BC-03656E017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17" y="1243354"/>
                <a:ext cx="486053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01D756-E714-4F15-B1A8-55B4D71674C7}"/>
                  </a:ext>
                </a:extLst>
              </p:cNvPr>
              <p:cNvSpPr txBox="1"/>
              <p:nvPr/>
            </p:nvSpPr>
            <p:spPr>
              <a:xfrm>
                <a:off x="6930705" y="1264672"/>
                <a:ext cx="48605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01D756-E714-4F15-B1A8-55B4D7167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705" y="1264672"/>
                <a:ext cx="486053" cy="300082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5D87B1-0540-4F34-8ECC-5D851F1A76CC}"/>
                  </a:ext>
                </a:extLst>
              </p:cNvPr>
              <p:cNvSpPr txBox="1"/>
              <p:nvPr/>
            </p:nvSpPr>
            <p:spPr>
              <a:xfrm>
                <a:off x="3020526" y="3608215"/>
                <a:ext cx="48605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5D87B1-0540-4F34-8ECC-5D851F1A7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526" y="3608215"/>
                <a:ext cx="486053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38310A-0986-4442-995A-7D02CE7EB627}"/>
                  </a:ext>
                </a:extLst>
              </p:cNvPr>
              <p:cNvSpPr txBox="1"/>
              <p:nvPr/>
            </p:nvSpPr>
            <p:spPr>
              <a:xfrm>
                <a:off x="2976431" y="4159347"/>
                <a:ext cx="48605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38310A-0986-4442-995A-7D02CE7EB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431" y="4159347"/>
                <a:ext cx="486053" cy="300082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63B6FB-93D1-4735-8B0B-3DCC988B2177}"/>
                  </a:ext>
                </a:extLst>
              </p:cNvPr>
              <p:cNvSpPr txBox="1"/>
              <p:nvPr/>
            </p:nvSpPr>
            <p:spPr>
              <a:xfrm>
                <a:off x="1629298" y="2917425"/>
                <a:ext cx="486053" cy="318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𝑎𝑢𝑔</m:t>
                              </m:r>
                            </m:sup>
                          </m:sSup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63B6FB-93D1-4735-8B0B-3DCC988B2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98" y="2917425"/>
                <a:ext cx="486053" cy="318677"/>
              </a:xfrm>
              <a:prstGeom prst="rect">
                <a:avLst/>
              </a:prstGeom>
              <a:blipFill>
                <a:blip r:embed="rId10"/>
                <a:stretch>
                  <a:fillRect r="-56250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1CB453-3EFC-4E2A-8340-7202870016F0}"/>
                  </a:ext>
                </a:extLst>
              </p:cNvPr>
              <p:cNvSpPr txBox="1"/>
              <p:nvPr/>
            </p:nvSpPr>
            <p:spPr>
              <a:xfrm>
                <a:off x="1642199" y="3376280"/>
                <a:ext cx="486053" cy="32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1CB453-3EFC-4E2A-8340-72028700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199" y="3376280"/>
                <a:ext cx="486053" cy="326180"/>
              </a:xfrm>
              <a:prstGeom prst="rect">
                <a:avLst/>
              </a:prstGeom>
              <a:blipFill>
                <a:blip r:embed="rId11"/>
                <a:stretch>
                  <a:fillRect r="-1250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EDF22376-D43F-4421-9F19-507864418FDE}"/>
              </a:ext>
            </a:extLst>
          </p:cNvPr>
          <p:cNvSpPr/>
          <p:nvPr/>
        </p:nvSpPr>
        <p:spPr>
          <a:xfrm>
            <a:off x="4151441" y="898036"/>
            <a:ext cx="2752079" cy="13812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E4D5BE-4502-4D90-8C0A-A2EA1DAC1CBC}"/>
              </a:ext>
            </a:extLst>
          </p:cNvPr>
          <p:cNvSpPr txBox="1"/>
          <p:nvPr/>
        </p:nvSpPr>
        <p:spPr>
          <a:xfrm>
            <a:off x="5154844" y="637602"/>
            <a:ext cx="8675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MPC Model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1234E1-26F5-4E4A-9BA0-582C4C88AF92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6588211-514E-4AC5-B6F2-33360374858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351" t="55115" r="16542" b="22957"/>
          <a:stretch/>
        </p:blipFill>
        <p:spPr>
          <a:xfrm>
            <a:off x="7766050" y="63732"/>
            <a:ext cx="1377950" cy="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0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Single Input Single Output (SISO) Example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7"/>
            <a:ext cx="7183251" cy="316604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689182-253D-43C0-B0C5-61341F365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8" y="629785"/>
            <a:ext cx="2308533" cy="1412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C45F3A-BB77-46AD-92B1-7E3E01D96A9B}"/>
                  </a:ext>
                </a:extLst>
              </p:cNvPr>
              <p:cNvSpPr txBox="1"/>
              <p:nvPr/>
            </p:nvSpPr>
            <p:spPr>
              <a:xfrm>
                <a:off x="-188095" y="2124053"/>
                <a:ext cx="3564218" cy="2696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050" u="sng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Component balance on A</a:t>
                </a:r>
                <a:endParaRPr lang="en-US" sz="105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105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𝐴𝑓</m:t>
                          </m:r>
                        </m:sub>
                      </m:sSub>
                      <m:r>
                        <a:rPr lang="en-US" sz="105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05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en-US" sz="105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sz="105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05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050" u="sng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Energy balance</a:t>
                </a:r>
                <a:r>
                  <a:rPr lang="en-US" sz="105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05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5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den>
                      </m:f>
                      <m:d>
                        <m:d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05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05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05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𝑟𝑎𝑡𝑒</m:t>
                      </m:r>
                      <m:r>
                        <a:rPr lang="en-US" sz="105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𝑈𝐴</m:t>
                          </m:r>
                        </m:num>
                        <m:den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05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5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05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  <m:r>
                        <a:rPr lang="en-US" sz="105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05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05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05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105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C45F3A-BB77-46AD-92B1-7E3E01D96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095" y="2124053"/>
                <a:ext cx="3564218" cy="26961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736F813-FCCD-4EAF-9E29-398195977A63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D0465-50BB-4056-B4F2-1294A65933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51" t="55115" r="16542" b="22957"/>
          <a:stretch/>
        </p:blipFill>
        <p:spPr>
          <a:xfrm>
            <a:off x="7766050" y="63732"/>
            <a:ext cx="1377950" cy="533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BC6AA2-EA11-4512-8246-7B3E47D7E0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9459671"/>
                  </p:ext>
                </p:extLst>
              </p:nvPr>
            </p:nvGraphicFramePr>
            <p:xfrm>
              <a:off x="3788634" y="977154"/>
              <a:ext cx="3865996" cy="306673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34618">
                      <a:extLst>
                        <a:ext uri="{9D8B030D-6E8A-4147-A177-3AD203B41FA5}">
                          <a16:colId xmlns:a16="http://schemas.microsoft.com/office/drawing/2014/main" val="3373296844"/>
                        </a:ext>
                      </a:extLst>
                    </a:gridCol>
                    <a:gridCol w="1077126">
                      <a:extLst>
                        <a:ext uri="{9D8B030D-6E8A-4147-A177-3AD203B41FA5}">
                          <a16:colId xmlns:a16="http://schemas.microsoft.com/office/drawing/2014/main" val="2536441497"/>
                        </a:ext>
                      </a:extLst>
                    </a:gridCol>
                    <a:gridCol w="1077126">
                      <a:extLst>
                        <a:ext uri="{9D8B030D-6E8A-4147-A177-3AD203B41FA5}">
                          <a16:colId xmlns:a16="http://schemas.microsoft.com/office/drawing/2014/main" val="2171287325"/>
                        </a:ext>
                      </a:extLst>
                    </a:gridCol>
                    <a:gridCol w="1077126">
                      <a:extLst>
                        <a:ext uri="{9D8B030D-6E8A-4147-A177-3AD203B41FA5}">
                          <a16:colId xmlns:a16="http://schemas.microsoft.com/office/drawing/2014/main" val="4053903079"/>
                        </a:ext>
                      </a:extLst>
                    </a:gridCol>
                  </a:tblGrid>
                  <a:tr h="312557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S1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High agree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High Disagree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9625543"/>
                      </a:ext>
                    </a:extLst>
                  </a:tr>
                  <a:tr h="143393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 MPC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30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30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04934758"/>
                      </a:ext>
                    </a:extLst>
                  </a:tr>
                  <a:tr h="14339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53220"/>
                      </a:ext>
                    </a:extLst>
                  </a:tr>
                  <a:tr h="31255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1000-8000-1000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1000-1-1000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3391135"/>
                      </a:ext>
                    </a:extLst>
                  </a:tr>
                  <a:tr h="31255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1-0.1-1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1-5000-1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6359"/>
                      </a:ext>
                    </a:extLst>
                  </a:tr>
                  <a:tr h="162512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Kalman Filter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𝑝𝑛</m:t>
                                  </m:r>
                                </m:sub>
                              </m:sSub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%</m:t>
                                  </m:r>
                                </m:e>
                                <m:sup>
                                  <m:r>
                                    <a:rPr lang="en-US" sz="105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05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6077917"/>
                      </a:ext>
                    </a:extLst>
                  </a:tr>
                  <a:tr h="16916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  <m:r>
                                  <a:rPr lang="en-US" sz="105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%</m:t>
                                    </m:r>
                                  </m:e>
                                  <m:sup>
                                    <m: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3243627"/>
                      </a:ext>
                    </a:extLst>
                  </a:tr>
                  <a:tr h="16916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0.005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0.005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027460"/>
                      </a:ext>
                    </a:extLst>
                  </a:tr>
                  <a:tr h="16916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5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Λ</m:t>
                                </m:r>
                                <m:r>
                                  <a:rPr lang="en-US" sz="105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%</m:t>
                                    </m:r>
                                  </m:e>
                                  <m:sup>
                                    <m:r>
                                      <a:rPr lang="en-US" sz="105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79720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BC6AA2-EA11-4512-8246-7B3E47D7E0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9459671"/>
                  </p:ext>
                </p:extLst>
              </p:nvPr>
            </p:nvGraphicFramePr>
            <p:xfrm>
              <a:off x="3788634" y="977154"/>
              <a:ext cx="3865996" cy="306673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34618">
                      <a:extLst>
                        <a:ext uri="{9D8B030D-6E8A-4147-A177-3AD203B41FA5}">
                          <a16:colId xmlns:a16="http://schemas.microsoft.com/office/drawing/2014/main" val="3373296844"/>
                        </a:ext>
                      </a:extLst>
                    </a:gridCol>
                    <a:gridCol w="1077126">
                      <a:extLst>
                        <a:ext uri="{9D8B030D-6E8A-4147-A177-3AD203B41FA5}">
                          <a16:colId xmlns:a16="http://schemas.microsoft.com/office/drawing/2014/main" val="2536441497"/>
                        </a:ext>
                      </a:extLst>
                    </a:gridCol>
                    <a:gridCol w="1077126">
                      <a:extLst>
                        <a:ext uri="{9D8B030D-6E8A-4147-A177-3AD203B41FA5}">
                          <a16:colId xmlns:a16="http://schemas.microsoft.com/office/drawing/2014/main" val="2171287325"/>
                        </a:ext>
                      </a:extLst>
                    </a:gridCol>
                    <a:gridCol w="1077126">
                      <a:extLst>
                        <a:ext uri="{9D8B030D-6E8A-4147-A177-3AD203B41FA5}">
                          <a16:colId xmlns:a16="http://schemas.microsoft.com/office/drawing/2014/main" val="4053903079"/>
                        </a:ext>
                      </a:extLst>
                    </a:gridCol>
                  </a:tblGrid>
                  <a:tr h="591312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S1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High agree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S3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High Disagree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9625543"/>
                      </a:ext>
                    </a:extLst>
                  </a:tr>
                  <a:tr h="271272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 MPC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30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30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04934758"/>
                      </a:ext>
                    </a:extLst>
                  </a:tr>
                  <a:tr h="27127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53220"/>
                      </a:ext>
                    </a:extLst>
                  </a:tr>
                  <a:tr h="3200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577" marR="47577" marT="0" marB="0"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322" t="-352830" r="-201130" b="-5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1000-8000-1000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1000-1-1000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73391135"/>
                      </a:ext>
                    </a:extLst>
                  </a:tr>
                  <a:tr h="34531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577" marR="47577" marT="0" marB="0"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322" t="-421053" r="-201130" b="-371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1-0.1-1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1-5000-1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56359"/>
                      </a:ext>
                    </a:extLst>
                  </a:tr>
                  <a:tr h="307404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Kalman Filter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322" t="-594000" r="-201130" b="-3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6077917"/>
                      </a:ext>
                    </a:extLst>
                  </a:tr>
                  <a:tr h="3200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577" marR="47577" marT="0" marB="0"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322" t="-654717" r="-20113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3243627"/>
                      </a:ext>
                    </a:extLst>
                  </a:tr>
                  <a:tr h="3200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577" marR="47577" marT="0" marB="0"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322" t="-769231" r="-201130" b="-1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0.005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0.005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027460"/>
                      </a:ext>
                    </a:extLst>
                  </a:tr>
                  <a:tr h="3200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577" marR="4757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322" t="-852830" r="-201130" b="-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7577" marR="47577" marT="0" marB="0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79720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69957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SISO Results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7"/>
            <a:ext cx="7183251" cy="316604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2350B-A2EE-42F0-B672-E52B1DE936A9}"/>
              </a:ext>
            </a:extLst>
          </p:cNvPr>
          <p:cNvSpPr txBox="1"/>
          <p:nvPr/>
        </p:nvSpPr>
        <p:spPr>
          <a:xfrm>
            <a:off x="5209776" y="798917"/>
            <a:ext cx="3250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MPC-Human high disagreement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6FF-DD68-40AD-B2D9-5192233A94C1}"/>
              </a:ext>
            </a:extLst>
          </p:cNvPr>
          <p:cNvSpPr txBox="1"/>
          <p:nvPr/>
        </p:nvSpPr>
        <p:spPr>
          <a:xfrm>
            <a:off x="751755" y="789081"/>
            <a:ext cx="3042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MPC-Human high agreement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BF3E815-878C-498F-BDD2-8F96509A6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4238" r="8222" b="4790"/>
          <a:stretch/>
        </p:blipFill>
        <p:spPr>
          <a:xfrm>
            <a:off x="64569" y="1512345"/>
            <a:ext cx="4417248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A5DC-D7C9-4952-A1A2-7B0E8A3F5BB5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098EE3-09A4-4983-B7D8-CC1B52E5F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51" t="55115" r="16542" b="22957"/>
          <a:stretch/>
        </p:blipFill>
        <p:spPr>
          <a:xfrm>
            <a:off x="7766050" y="63732"/>
            <a:ext cx="1377950" cy="533166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F9A30CF-1F0D-4E37-B439-6A35F7369C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1" t="1620" r="8221" b="5065"/>
          <a:stretch/>
        </p:blipFill>
        <p:spPr>
          <a:xfrm>
            <a:off x="4799531" y="1512345"/>
            <a:ext cx="4279900" cy="24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Multi Input Multi Output (MIMO) Example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7"/>
            <a:ext cx="7183251" cy="316604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D3BF24-0D1F-4701-9672-89472542E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7" t="2099" r="1543" b="2345"/>
          <a:stretch/>
        </p:blipFill>
        <p:spPr>
          <a:xfrm>
            <a:off x="110117" y="675633"/>
            <a:ext cx="4174436" cy="340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B1829B-7C4F-47CC-BA6D-3A365A7983E1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2AA17-197F-48A1-A82B-F9F38FF186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51" t="55115" r="16542" b="22957"/>
          <a:stretch/>
        </p:blipFill>
        <p:spPr>
          <a:xfrm>
            <a:off x="7766050" y="62979"/>
            <a:ext cx="1377950" cy="533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7297A7F-2443-411F-9F71-461774605F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296672"/>
                  </p:ext>
                </p:extLst>
              </p:nvPr>
            </p:nvGraphicFramePr>
            <p:xfrm>
              <a:off x="4337049" y="682872"/>
              <a:ext cx="4696834" cy="288391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348417">
                      <a:extLst>
                        <a:ext uri="{9D8B030D-6E8A-4147-A177-3AD203B41FA5}">
                          <a16:colId xmlns:a16="http://schemas.microsoft.com/office/drawing/2014/main" val="3326713856"/>
                        </a:ext>
                      </a:extLst>
                    </a:gridCol>
                    <a:gridCol w="2348417">
                      <a:extLst>
                        <a:ext uri="{9D8B030D-6E8A-4147-A177-3AD203B41FA5}">
                          <a16:colId xmlns:a16="http://schemas.microsoft.com/office/drawing/2014/main" val="3603596242"/>
                        </a:ext>
                      </a:extLst>
                    </a:gridCol>
                  </a:tblGrid>
                  <a:tr h="19631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Sample time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0.5 min</a:t>
                          </a:r>
                          <a:endParaRPr lang="en-US" sz="10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4203560"/>
                      </a:ext>
                    </a:extLst>
                  </a:tr>
                  <a:tr h="64195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Q (process noise covariance matrix)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%</a:t>
                          </a:r>
                          <a:r>
                            <a:rPr lang="en-US" sz="900" b="0" baseline="30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2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900" b="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823518"/>
                      </a:ext>
                    </a:extLst>
                  </a:tr>
                  <a:tr h="64195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R (measurement noise covariance matrix)</a:t>
                          </a:r>
                          <a:endParaRPr lang="en-US" sz="10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%</a:t>
                          </a:r>
                          <a:r>
                            <a:rPr lang="en-US" sz="900" b="0" baseline="30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2</a:t>
                          </a:r>
                          <a:endParaRPr lang="en-US" sz="10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900" b="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0.01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0.0</m:t>
                                      </m:r>
                                      <m:sSup>
                                        <m:sSupPr>
                                          <m:ctrlP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900" b="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0.01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90490933"/>
                      </a:ext>
                    </a:extLst>
                  </a:tr>
                  <a:tr h="19631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100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4305461"/>
                      </a:ext>
                    </a:extLst>
                  </a:tr>
                  <a:tr h="19631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60972458"/>
                      </a:ext>
                    </a:extLst>
                  </a:tr>
                  <a:tr h="19631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05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05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n-US" sz="105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8000-1-8000 for all y</a:t>
                          </a: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7872397"/>
                      </a:ext>
                    </a:extLst>
                  </a:tr>
                  <a:tr h="19631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05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05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n-US" sz="105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+mn-cs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5000-1000-5000 for all r</a:t>
                          </a: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3456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7297A7F-2443-411F-9F71-461774605F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296672"/>
                  </p:ext>
                </p:extLst>
              </p:nvPr>
            </p:nvGraphicFramePr>
            <p:xfrm>
              <a:off x="4337049" y="682872"/>
              <a:ext cx="4696834" cy="288391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348417">
                      <a:extLst>
                        <a:ext uri="{9D8B030D-6E8A-4147-A177-3AD203B41FA5}">
                          <a16:colId xmlns:a16="http://schemas.microsoft.com/office/drawing/2014/main" val="3326713856"/>
                        </a:ext>
                      </a:extLst>
                    </a:gridCol>
                    <a:gridCol w="2348417">
                      <a:extLst>
                        <a:ext uri="{9D8B030D-6E8A-4147-A177-3AD203B41FA5}">
                          <a16:colId xmlns:a16="http://schemas.microsoft.com/office/drawing/2014/main" val="3603596242"/>
                        </a:ext>
                      </a:extLst>
                    </a:gridCol>
                  </a:tblGrid>
                  <a:tr h="23253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Sample time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0.5 min</a:t>
                          </a:r>
                          <a:endParaRPr lang="en-US" sz="10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4203560"/>
                      </a:ext>
                    </a:extLst>
                  </a:tr>
                  <a:tr h="76047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Q (process noise covariance matrix)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%</a:t>
                          </a:r>
                          <a:r>
                            <a:rPr lang="en-US" sz="900" b="0" baseline="30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2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19" t="-32000" r="-779" b="-251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8823518"/>
                      </a:ext>
                    </a:extLst>
                  </a:tr>
                  <a:tr h="76047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R (measurement noise covariance matrix)</a:t>
                          </a:r>
                          <a:endParaRPr lang="en-US" sz="10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%</a:t>
                          </a:r>
                          <a:r>
                            <a:rPr lang="en-US" sz="900" b="0" baseline="300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2</a:t>
                          </a:r>
                          <a:endParaRPr lang="en-US" sz="10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19" t="-132000" r="-779" b="-151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0490933"/>
                      </a:ext>
                    </a:extLst>
                  </a:tr>
                  <a:tr h="23253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100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4305461"/>
                      </a:ext>
                    </a:extLst>
                  </a:tr>
                  <a:tr h="23253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1</a:t>
                          </a:r>
                          <a:endParaRPr lang="en-US" sz="10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60972458"/>
                      </a:ext>
                    </a:extLst>
                  </a:tr>
                  <a:tr h="3453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59" t="-655357" r="-10051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8000-1-8000 for all y</a:t>
                          </a: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7872397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59" t="-798113" r="-100518" b="-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5000-1000-5000 for all r</a:t>
                          </a:r>
                        </a:p>
                      </a:txBody>
                      <a:tcPr marL="52105" marR="521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345643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00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MIMO Results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7"/>
            <a:ext cx="7183251" cy="316604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6FF-DD68-40AD-B2D9-5192233A94C1}"/>
              </a:ext>
            </a:extLst>
          </p:cNvPr>
          <p:cNvSpPr txBox="1"/>
          <p:nvPr/>
        </p:nvSpPr>
        <p:spPr>
          <a:xfrm>
            <a:off x="974160" y="687354"/>
            <a:ext cx="568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MPC-Human medium agreement, input/output pair switch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2814537-3E7C-41FC-B4C6-0638E61B7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2" t="5031" r="8749" b="5031"/>
          <a:stretch/>
        </p:blipFill>
        <p:spPr>
          <a:xfrm>
            <a:off x="119529" y="1178539"/>
            <a:ext cx="6103472" cy="3205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AF580-9F18-4693-BD79-21DA6D2DF622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4AB57-51A5-4875-8B40-D5A559131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51" t="55115" r="16542" b="22957"/>
          <a:stretch/>
        </p:blipFill>
        <p:spPr>
          <a:xfrm>
            <a:off x="7766050" y="63732"/>
            <a:ext cx="1377950" cy="533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14CF5D-F36B-4399-B514-9025E40785E0}"/>
              </a:ext>
            </a:extLst>
          </p:cNvPr>
          <p:cNvSpPr txBox="1"/>
          <p:nvPr/>
        </p:nvSpPr>
        <p:spPr>
          <a:xfrm>
            <a:off x="6529411" y="963714"/>
            <a:ext cx="2611806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y1-u1: O2 feed conc. – Fresh O2 feed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y2-u2: C2H4 feed conc. – Fresh C2H4 feed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y3-u3: Reactor exit temp. – Shell-side temp.</a:t>
            </a:r>
          </a:p>
        </p:txBody>
      </p:sp>
    </p:spTree>
    <p:extLst>
      <p:ext uri="{BB962C8B-B14F-4D97-AF65-F5344CB8AC3E}">
        <p14:creationId xmlns:p14="http://schemas.microsoft.com/office/powerpoint/2010/main" val="3159991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5E1EA4-D30B-4D17-A137-7EC6B14E7D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Motivation for </a:t>
            </a:r>
            <a:r>
              <a:rPr lang="en-US" sz="1800" dirty="0" err="1"/>
              <a:t>HiTL</a:t>
            </a:r>
            <a:r>
              <a:rPr lang="en-US" sz="1800" dirty="0"/>
              <a:t> automation </a:t>
            </a:r>
          </a:p>
          <a:p>
            <a:endParaRPr lang="en-US" sz="1800" dirty="0"/>
          </a:p>
          <a:p>
            <a:r>
              <a:rPr lang="en-US" sz="1800" dirty="0" err="1"/>
              <a:t>HiTL</a:t>
            </a:r>
            <a:r>
              <a:rPr lang="en-US" sz="1800" dirty="0"/>
              <a:t> Supervisory MPC formulation</a:t>
            </a:r>
          </a:p>
          <a:p>
            <a:endParaRPr lang="en-US" sz="1800" dirty="0"/>
          </a:p>
          <a:p>
            <a:r>
              <a:rPr lang="en-US" sz="1800" dirty="0"/>
              <a:t>SISO and MIMO 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34C56-E18D-48E8-90A6-74C3B26051ED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B35A-40DF-4B20-93C7-91078F1D6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1" t="55115" r="16542" b="22957"/>
          <a:stretch/>
        </p:blipFill>
        <p:spPr>
          <a:xfrm>
            <a:off x="7766050" y="63732"/>
            <a:ext cx="1377950" cy="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0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Cryogenic Air Separation Unit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1336B-539A-4876-8180-A34EFD5AF13B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09E27EA-FA67-4594-A467-89590A07D5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10" y="643002"/>
            <a:ext cx="4508390" cy="26235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</a:rPr>
              <a:t>Primary choice to produce O</a:t>
            </a:r>
            <a:r>
              <a:rPr lang="en-US" sz="1200" baseline="-25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, N</a:t>
            </a:r>
            <a:r>
              <a:rPr lang="en-US" sz="1200" baseline="-25000" dirty="0">
                <a:solidFill>
                  <a:schemeClr val="tx1"/>
                </a:solidFill>
              </a:rPr>
              <a:t>2 </a:t>
            </a:r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dirty="0" err="1">
                <a:solidFill>
                  <a:schemeClr val="tx1"/>
                </a:solidFill>
              </a:rPr>
              <a:t>Ar</a:t>
            </a:r>
            <a:r>
              <a:rPr lang="en-US" sz="1200" dirty="0">
                <a:solidFill>
                  <a:schemeClr val="tx1"/>
                </a:solidFill>
              </a:rPr>
              <a:t> as gas or liquid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</a:rPr>
              <a:t>In 2010, </a:t>
            </a:r>
            <a:r>
              <a:rPr lang="en-US" sz="1200" b="1" dirty="0">
                <a:solidFill>
                  <a:schemeClr val="tx1"/>
                </a:solidFill>
              </a:rPr>
              <a:t>19.4 </a:t>
            </a:r>
            <a:r>
              <a:rPr lang="en-US" sz="1200" b="1" dirty="0" err="1">
                <a:solidFill>
                  <a:schemeClr val="tx1"/>
                </a:solidFill>
              </a:rPr>
              <a:t>TWh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energy consumed ~ </a:t>
            </a:r>
            <a:r>
              <a:rPr lang="en-US" sz="1200" b="1" dirty="0">
                <a:solidFill>
                  <a:schemeClr val="tx1"/>
                </a:solidFill>
              </a:rPr>
              <a:t>$ 1 billion</a:t>
            </a:r>
            <a:r>
              <a:rPr lang="en-US" sz="1200" dirty="0">
                <a:solidFill>
                  <a:schemeClr val="tx1"/>
                </a:solidFill>
              </a:rPr>
              <a:t> worth electricity bill or one year of electricity usage for </a:t>
            </a:r>
            <a:r>
              <a:rPr lang="en-US" sz="1200" b="1" dirty="0">
                <a:solidFill>
                  <a:schemeClr val="tx1"/>
                </a:solidFill>
              </a:rPr>
              <a:t>1.77 million houses </a:t>
            </a:r>
            <a:r>
              <a:rPr lang="en-US" sz="1200" dirty="0">
                <a:solidFill>
                  <a:schemeClr val="tx1"/>
                </a:solidFill>
              </a:rPr>
              <a:t>(U.S. Energy Information Administration </a:t>
            </a:r>
            <a:r>
              <a:rPr lang="en-US" sz="1050" dirty="0">
                <a:solidFill>
                  <a:schemeClr val="tx1"/>
                </a:solidFill>
              </a:rPr>
              <a:t>http://www.eia.gov/consumption/data.cfm. 2012 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</a:rPr>
              <a:t>Adaptable Market-Scheduling-Plant dynamics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Project objective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r>
              <a:rPr lang="en-US" sz="1200" dirty="0"/>
              <a:t>A </a:t>
            </a:r>
            <a:r>
              <a:rPr lang="en-US" sz="1200" u="sng" dirty="0"/>
              <a:t>predictive</a:t>
            </a:r>
            <a:r>
              <a:rPr lang="en-US" sz="1200" dirty="0"/>
              <a:t> analytical tool for fault diagnosis</a:t>
            </a:r>
          </a:p>
          <a:p>
            <a:r>
              <a:rPr lang="en-US" sz="1200" dirty="0"/>
              <a:t>Focus on fault </a:t>
            </a:r>
            <a:r>
              <a:rPr lang="en-US" sz="1200" u="sng" dirty="0"/>
              <a:t>signature patterns</a:t>
            </a:r>
          </a:p>
          <a:p>
            <a:r>
              <a:rPr lang="en-US" sz="1200" dirty="0"/>
              <a:t>Easily deployable to </a:t>
            </a:r>
            <a:r>
              <a:rPr lang="en-US" sz="1200" u="sng" dirty="0"/>
              <a:t>any</a:t>
            </a:r>
            <a:r>
              <a:rPr lang="en-US" sz="1200" dirty="0"/>
              <a:t> plant</a:t>
            </a:r>
          </a:p>
          <a:p>
            <a:r>
              <a:rPr lang="en-US" sz="1200" u="sng" dirty="0"/>
              <a:t>Easy interpretation </a:t>
            </a:r>
            <a:r>
              <a:rPr lang="en-US" sz="1200" dirty="0"/>
              <a:t>of results for operators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75922AA-FDE2-4559-B266-026CC1041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77"/>
          <a:stretch/>
        </p:blipFill>
        <p:spPr>
          <a:xfrm>
            <a:off x="121204" y="4070834"/>
            <a:ext cx="1337973" cy="4240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A58648F-FAE8-401B-BA15-3618CFD7D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5" b="10261"/>
          <a:stretch/>
        </p:blipFill>
        <p:spPr>
          <a:xfrm>
            <a:off x="1804615" y="4059767"/>
            <a:ext cx="1337973" cy="4089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42F7D04-E1B9-4736-8494-B571BF131D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3112" r="1835" b="4821"/>
          <a:stretch/>
        </p:blipFill>
        <p:spPr>
          <a:xfrm>
            <a:off x="4409285" y="643002"/>
            <a:ext cx="4613511" cy="3621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FF64E99-8626-4504-8864-6E88A96A2D87}"/>
              </a:ext>
            </a:extLst>
          </p:cNvPr>
          <p:cNvSpPr txBox="1"/>
          <p:nvPr/>
        </p:nvSpPr>
        <p:spPr>
          <a:xfrm>
            <a:off x="4386738" y="4279298"/>
            <a:ext cx="5166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Cao, Y. (2016). Dynamic Modeling and Optimization of Cryogenic Air Separations Units: Design and Operation Strategies (Doctoral dissertation). </a:t>
            </a:r>
            <a:endParaRPr lang="en-US" sz="1000" dirty="0"/>
          </a:p>
        </p:txBody>
      </p:sp>
      <p:pic>
        <p:nvPicPr>
          <p:cNvPr id="43" name="Graphic 42" descr="Internet Of Things with solid fill">
            <a:extLst>
              <a:ext uri="{FF2B5EF4-FFF2-40B4-BE49-F238E27FC236}">
                <a16:creationId xmlns:a16="http://schemas.microsoft.com/office/drawing/2014/main" id="{82E3188B-74FC-41C0-8BA6-ECACD9ABF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2527" y="2453624"/>
            <a:ext cx="473516" cy="47351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9DC72FF-69E8-430D-96C9-0FAC7CB1460E}"/>
              </a:ext>
            </a:extLst>
          </p:cNvPr>
          <p:cNvCxnSpPr/>
          <p:nvPr/>
        </p:nvCxnSpPr>
        <p:spPr>
          <a:xfrm flipH="1">
            <a:off x="3818413" y="2690382"/>
            <a:ext cx="298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646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4417" y="202610"/>
            <a:ext cx="4239634" cy="394288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Part 4 – Graph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1336B-539A-4876-8180-A34EFD5AF13B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BBB2752-EA1A-47E1-BA8C-3D5DEA2B3D72}"/>
              </a:ext>
            </a:extLst>
          </p:cNvPr>
          <p:cNvSpPr/>
          <p:nvPr/>
        </p:nvSpPr>
        <p:spPr>
          <a:xfrm>
            <a:off x="294165" y="1894704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6730B6-3336-4D0A-8840-BD37CDA3CF78}"/>
              </a:ext>
            </a:extLst>
          </p:cNvPr>
          <p:cNvSpPr/>
          <p:nvPr/>
        </p:nvSpPr>
        <p:spPr>
          <a:xfrm>
            <a:off x="505778" y="3005055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F846FD-C4EB-481F-A020-45FBFFB70AC1}"/>
              </a:ext>
            </a:extLst>
          </p:cNvPr>
          <p:cNvSpPr/>
          <p:nvPr/>
        </p:nvSpPr>
        <p:spPr>
          <a:xfrm>
            <a:off x="1557815" y="3439382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EF4151-0242-47DA-85D2-0BD6F39EFEA0}"/>
              </a:ext>
            </a:extLst>
          </p:cNvPr>
          <p:cNvSpPr/>
          <p:nvPr/>
        </p:nvSpPr>
        <p:spPr>
          <a:xfrm>
            <a:off x="1468917" y="2393696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57C279-3612-4E1F-A73D-A57C264D86CD}"/>
              </a:ext>
            </a:extLst>
          </p:cNvPr>
          <p:cNvSpPr/>
          <p:nvPr/>
        </p:nvSpPr>
        <p:spPr>
          <a:xfrm>
            <a:off x="1653067" y="1439776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5D8EDB-8BE5-4FE7-B42F-501E02BA68DF}"/>
              </a:ext>
            </a:extLst>
          </p:cNvPr>
          <p:cNvCxnSpPr/>
          <p:nvPr/>
        </p:nvCxnSpPr>
        <p:spPr>
          <a:xfrm flipV="1">
            <a:off x="1729265" y="3005055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204EFD-AED8-4D93-85A7-B73967CEAD28}"/>
              </a:ext>
            </a:extLst>
          </p:cNvPr>
          <p:cNvCxnSpPr>
            <a:cxnSpLocks/>
          </p:cNvCxnSpPr>
          <p:nvPr/>
        </p:nvCxnSpPr>
        <p:spPr>
          <a:xfrm flipV="1">
            <a:off x="1837217" y="773545"/>
            <a:ext cx="0" cy="5751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B724B1-1CD3-496E-A5D3-DB4A9E100FBB}"/>
              </a:ext>
            </a:extLst>
          </p:cNvPr>
          <p:cNvCxnSpPr>
            <a:cxnSpLocks/>
          </p:cNvCxnSpPr>
          <p:nvPr/>
        </p:nvCxnSpPr>
        <p:spPr>
          <a:xfrm flipV="1">
            <a:off x="478315" y="862445"/>
            <a:ext cx="0" cy="9466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7E74FE-B7F2-4BE9-BD09-68896FA3D985}"/>
              </a:ext>
            </a:extLst>
          </p:cNvPr>
          <p:cNvCxnSpPr/>
          <p:nvPr/>
        </p:nvCxnSpPr>
        <p:spPr>
          <a:xfrm flipV="1">
            <a:off x="1557815" y="2024364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C7C77F-4726-4F78-BAEB-60ED08A91469}"/>
              </a:ext>
            </a:extLst>
          </p:cNvPr>
          <p:cNvCxnSpPr/>
          <p:nvPr/>
        </p:nvCxnSpPr>
        <p:spPr>
          <a:xfrm flipV="1">
            <a:off x="764065" y="2590951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6AB4F3D-B369-4848-8C80-A55FDB9880A7}"/>
              </a:ext>
            </a:extLst>
          </p:cNvPr>
          <p:cNvSpPr txBox="1"/>
          <p:nvPr/>
        </p:nvSpPr>
        <p:spPr>
          <a:xfrm>
            <a:off x="433867" y="3932130"/>
            <a:ext cx="180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ASU Plant data (~80 tags)</a:t>
            </a:r>
          </a:p>
        </p:txBody>
      </p:sp>
      <p:pic>
        <p:nvPicPr>
          <p:cNvPr id="46" name="Graphic 45" descr="Internet Of Things with solid fill">
            <a:extLst>
              <a:ext uri="{FF2B5EF4-FFF2-40B4-BE49-F238E27FC236}">
                <a16:creationId xmlns:a16="http://schemas.microsoft.com/office/drawing/2014/main" id="{5DC447DE-34FE-44DF-9F37-FE96C092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7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4F21DB-2181-409B-A151-F7CD18E6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776" y="2467568"/>
            <a:ext cx="2536339" cy="1581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E3D78-B139-4859-AD6B-493D015D8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776" y="654189"/>
            <a:ext cx="2536339" cy="1455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331A0-D280-4796-BD65-5FD4156BD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06" y="2479542"/>
            <a:ext cx="2390649" cy="1569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92BB0-4A5B-4014-90C0-7F9A61FAD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66" y="654190"/>
            <a:ext cx="2398689" cy="1455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8FD29F-DD67-4BAC-A7F4-FBEAB047CE68}"/>
              </a:ext>
            </a:extLst>
          </p:cNvPr>
          <p:cNvSpPr txBox="1"/>
          <p:nvPr/>
        </p:nvSpPr>
        <p:spPr>
          <a:xfrm>
            <a:off x="5747657" y="806824"/>
            <a:ext cx="3173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factors all around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Human-in-the-loop and Human-out-of-loop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interaction with automation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12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Part 4 – Graph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1336B-539A-4876-8180-A34EFD5AF13B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BBB2752-EA1A-47E1-BA8C-3D5DEA2B3D72}"/>
              </a:ext>
            </a:extLst>
          </p:cNvPr>
          <p:cNvSpPr/>
          <p:nvPr/>
        </p:nvSpPr>
        <p:spPr>
          <a:xfrm>
            <a:off x="294165" y="1894704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6730B6-3336-4D0A-8840-BD37CDA3CF78}"/>
              </a:ext>
            </a:extLst>
          </p:cNvPr>
          <p:cNvSpPr/>
          <p:nvPr/>
        </p:nvSpPr>
        <p:spPr>
          <a:xfrm>
            <a:off x="505778" y="3005055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F846FD-C4EB-481F-A020-45FBFFB70AC1}"/>
              </a:ext>
            </a:extLst>
          </p:cNvPr>
          <p:cNvSpPr/>
          <p:nvPr/>
        </p:nvSpPr>
        <p:spPr>
          <a:xfrm>
            <a:off x="1557815" y="3439382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EF4151-0242-47DA-85D2-0BD6F39EFEA0}"/>
              </a:ext>
            </a:extLst>
          </p:cNvPr>
          <p:cNvSpPr/>
          <p:nvPr/>
        </p:nvSpPr>
        <p:spPr>
          <a:xfrm>
            <a:off x="1468917" y="2393696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57C279-3612-4E1F-A73D-A57C264D86CD}"/>
              </a:ext>
            </a:extLst>
          </p:cNvPr>
          <p:cNvSpPr/>
          <p:nvPr/>
        </p:nvSpPr>
        <p:spPr>
          <a:xfrm>
            <a:off x="1653067" y="1439776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5D8EDB-8BE5-4FE7-B42F-501E02BA68DF}"/>
              </a:ext>
            </a:extLst>
          </p:cNvPr>
          <p:cNvCxnSpPr/>
          <p:nvPr/>
        </p:nvCxnSpPr>
        <p:spPr>
          <a:xfrm flipV="1">
            <a:off x="1729265" y="3005055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204EFD-AED8-4D93-85A7-B73967CEAD28}"/>
              </a:ext>
            </a:extLst>
          </p:cNvPr>
          <p:cNvCxnSpPr>
            <a:cxnSpLocks/>
          </p:cNvCxnSpPr>
          <p:nvPr/>
        </p:nvCxnSpPr>
        <p:spPr>
          <a:xfrm flipV="1">
            <a:off x="1837217" y="773545"/>
            <a:ext cx="0" cy="5751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B724B1-1CD3-496E-A5D3-DB4A9E100FBB}"/>
              </a:ext>
            </a:extLst>
          </p:cNvPr>
          <p:cNvCxnSpPr>
            <a:cxnSpLocks/>
          </p:cNvCxnSpPr>
          <p:nvPr/>
        </p:nvCxnSpPr>
        <p:spPr>
          <a:xfrm flipV="1">
            <a:off x="478315" y="862445"/>
            <a:ext cx="0" cy="9466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7E74FE-B7F2-4BE9-BD09-68896FA3D985}"/>
              </a:ext>
            </a:extLst>
          </p:cNvPr>
          <p:cNvCxnSpPr/>
          <p:nvPr/>
        </p:nvCxnSpPr>
        <p:spPr>
          <a:xfrm flipV="1">
            <a:off x="1557815" y="2024364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C7C77F-4726-4F78-BAEB-60ED08A91469}"/>
              </a:ext>
            </a:extLst>
          </p:cNvPr>
          <p:cNvCxnSpPr/>
          <p:nvPr/>
        </p:nvCxnSpPr>
        <p:spPr>
          <a:xfrm flipV="1">
            <a:off x="764065" y="2590951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B4062BB-6314-4D61-865A-778BFF1FB1EC}"/>
              </a:ext>
            </a:extLst>
          </p:cNvPr>
          <p:cNvSpPr txBox="1"/>
          <p:nvPr/>
        </p:nvSpPr>
        <p:spPr>
          <a:xfrm>
            <a:off x="4307363" y="3932130"/>
            <a:ext cx="168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 network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B1F0CA-E557-4A82-B519-52AE1B4E882C}"/>
              </a:ext>
            </a:extLst>
          </p:cNvPr>
          <p:cNvSpPr/>
          <p:nvPr/>
        </p:nvSpPr>
        <p:spPr>
          <a:xfrm>
            <a:off x="3873500" y="1899038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2FCA11-5B7C-4D13-9497-5A484B6AFAEB}"/>
              </a:ext>
            </a:extLst>
          </p:cNvPr>
          <p:cNvSpPr/>
          <p:nvPr/>
        </p:nvSpPr>
        <p:spPr>
          <a:xfrm>
            <a:off x="4085113" y="3009389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D0CF98-D87C-4CF1-82B2-DD0C09B73AF5}"/>
              </a:ext>
            </a:extLst>
          </p:cNvPr>
          <p:cNvSpPr/>
          <p:nvPr/>
        </p:nvSpPr>
        <p:spPr>
          <a:xfrm>
            <a:off x="5137150" y="3443716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D9B4763-9D78-4526-944D-151BCE916AD6}"/>
              </a:ext>
            </a:extLst>
          </p:cNvPr>
          <p:cNvSpPr/>
          <p:nvPr/>
        </p:nvSpPr>
        <p:spPr>
          <a:xfrm>
            <a:off x="5048252" y="2398030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49330E-F1B5-4AFF-9696-7E04FFB333D9}"/>
              </a:ext>
            </a:extLst>
          </p:cNvPr>
          <p:cNvSpPr/>
          <p:nvPr/>
        </p:nvSpPr>
        <p:spPr>
          <a:xfrm>
            <a:off x="5232402" y="1444110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9FAC69-875C-4A2C-882E-9F6C3FF22C33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187864" y="1628776"/>
            <a:ext cx="1044538" cy="324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ECE293-0710-47B5-BAF7-10FE95966967}"/>
              </a:ext>
            </a:extLst>
          </p:cNvPr>
          <p:cNvCxnSpPr>
            <a:cxnSpLocks/>
            <a:stCxn id="21" idx="7"/>
            <a:endCxn id="23" idx="3"/>
          </p:cNvCxnSpPr>
          <p:nvPr/>
        </p:nvCxnSpPr>
        <p:spPr>
          <a:xfrm flipV="1">
            <a:off x="4399477" y="2713275"/>
            <a:ext cx="702711" cy="350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9002A1C-29F8-4FC3-AB7C-76D0854349C0}"/>
              </a:ext>
            </a:extLst>
          </p:cNvPr>
          <p:cNvCxnSpPr>
            <a:cxnSpLocks/>
            <a:stCxn id="21" idx="5"/>
            <a:endCxn id="22" idx="2"/>
          </p:cNvCxnSpPr>
          <p:nvPr/>
        </p:nvCxnSpPr>
        <p:spPr>
          <a:xfrm>
            <a:off x="4399477" y="3324634"/>
            <a:ext cx="737673" cy="3037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BE3DA2-0BF6-46D4-BA16-1D0588DDE373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H="1" flipV="1">
            <a:off x="4057650" y="2268370"/>
            <a:ext cx="211613" cy="7410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DBDE18C-60A9-42D1-B367-6D363288276E}"/>
              </a:ext>
            </a:extLst>
          </p:cNvPr>
          <p:cNvCxnSpPr>
            <a:cxnSpLocks/>
            <a:stCxn id="24" idx="4"/>
            <a:endCxn id="23" idx="0"/>
          </p:cNvCxnSpPr>
          <p:nvPr/>
        </p:nvCxnSpPr>
        <p:spPr>
          <a:xfrm flipH="1">
            <a:off x="5232402" y="1813442"/>
            <a:ext cx="184150" cy="58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109B60-1870-42F5-8C80-08D267173538}"/>
              </a:ext>
            </a:extLst>
          </p:cNvPr>
          <p:cNvCxnSpPr/>
          <p:nvPr/>
        </p:nvCxnSpPr>
        <p:spPr>
          <a:xfrm flipV="1">
            <a:off x="5308600" y="3009389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364C46A-930A-4C68-9E8B-FBF7B6BA7417}"/>
              </a:ext>
            </a:extLst>
          </p:cNvPr>
          <p:cNvCxnSpPr>
            <a:cxnSpLocks/>
          </p:cNvCxnSpPr>
          <p:nvPr/>
        </p:nvCxnSpPr>
        <p:spPr>
          <a:xfrm flipV="1">
            <a:off x="5416552" y="777879"/>
            <a:ext cx="0" cy="5751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B7D56B-1823-4F90-8A33-32816A415C8A}"/>
              </a:ext>
            </a:extLst>
          </p:cNvPr>
          <p:cNvCxnSpPr>
            <a:cxnSpLocks/>
          </p:cNvCxnSpPr>
          <p:nvPr/>
        </p:nvCxnSpPr>
        <p:spPr>
          <a:xfrm flipV="1">
            <a:off x="4057650" y="866779"/>
            <a:ext cx="0" cy="9466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CE9E8AB-F086-461E-92E9-FAD053C55589}"/>
              </a:ext>
            </a:extLst>
          </p:cNvPr>
          <p:cNvCxnSpPr/>
          <p:nvPr/>
        </p:nvCxnSpPr>
        <p:spPr>
          <a:xfrm flipV="1">
            <a:off x="5137150" y="2028698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FCB3B7-B101-4B90-A1F7-903A2BC45B9E}"/>
              </a:ext>
            </a:extLst>
          </p:cNvPr>
          <p:cNvCxnSpPr/>
          <p:nvPr/>
        </p:nvCxnSpPr>
        <p:spPr>
          <a:xfrm flipV="1">
            <a:off x="4343400" y="2595285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F94B1D-A93F-4471-B55C-B26388D2CFD9}"/>
                  </a:ext>
                </a:extLst>
              </p:cNvPr>
              <p:cNvSpPr txBox="1"/>
              <p:nvPr/>
            </p:nvSpPr>
            <p:spPr>
              <a:xfrm>
                <a:off x="1993947" y="2169041"/>
                <a:ext cx="1906972" cy="421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F94B1D-A93F-4471-B55C-B26388D2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947" y="2169041"/>
                <a:ext cx="1906972" cy="421910"/>
              </a:xfrm>
              <a:prstGeom prst="rect">
                <a:avLst/>
              </a:prstGeom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DCDEFD-36AF-4FB7-9CD0-4DA10AEAAE5A}"/>
              </a:ext>
            </a:extLst>
          </p:cNvPr>
          <p:cNvCxnSpPr/>
          <p:nvPr/>
        </p:nvCxnSpPr>
        <p:spPr>
          <a:xfrm>
            <a:off x="2021367" y="2960283"/>
            <a:ext cx="18795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6AB4F3D-B369-4848-8C80-A55FDB9880A7}"/>
              </a:ext>
            </a:extLst>
          </p:cNvPr>
          <p:cNvSpPr txBox="1"/>
          <p:nvPr/>
        </p:nvSpPr>
        <p:spPr>
          <a:xfrm>
            <a:off x="433867" y="3932130"/>
            <a:ext cx="180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ASU Plant data (~80 tags)</a:t>
            </a:r>
          </a:p>
        </p:txBody>
      </p:sp>
      <p:pic>
        <p:nvPicPr>
          <p:cNvPr id="46" name="Graphic 45" descr="Internet Of Things with solid fill">
            <a:extLst>
              <a:ext uri="{FF2B5EF4-FFF2-40B4-BE49-F238E27FC236}">
                <a16:creationId xmlns:a16="http://schemas.microsoft.com/office/drawing/2014/main" id="{6915467A-5638-454E-A960-8F65A2CAA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30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Part 4 – Graph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1336B-539A-4876-8180-A34EFD5AF13B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BBB2752-EA1A-47E1-BA8C-3D5DEA2B3D72}"/>
              </a:ext>
            </a:extLst>
          </p:cNvPr>
          <p:cNvSpPr/>
          <p:nvPr/>
        </p:nvSpPr>
        <p:spPr>
          <a:xfrm>
            <a:off x="294165" y="1894704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6730B6-3336-4D0A-8840-BD37CDA3CF78}"/>
              </a:ext>
            </a:extLst>
          </p:cNvPr>
          <p:cNvSpPr/>
          <p:nvPr/>
        </p:nvSpPr>
        <p:spPr>
          <a:xfrm>
            <a:off x="505778" y="3005055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F846FD-C4EB-481F-A020-45FBFFB70AC1}"/>
              </a:ext>
            </a:extLst>
          </p:cNvPr>
          <p:cNvSpPr/>
          <p:nvPr/>
        </p:nvSpPr>
        <p:spPr>
          <a:xfrm>
            <a:off x="1557815" y="3439382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EF4151-0242-47DA-85D2-0BD6F39EFEA0}"/>
              </a:ext>
            </a:extLst>
          </p:cNvPr>
          <p:cNvSpPr/>
          <p:nvPr/>
        </p:nvSpPr>
        <p:spPr>
          <a:xfrm>
            <a:off x="1468917" y="2393696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57C279-3612-4E1F-A73D-A57C264D86CD}"/>
              </a:ext>
            </a:extLst>
          </p:cNvPr>
          <p:cNvSpPr/>
          <p:nvPr/>
        </p:nvSpPr>
        <p:spPr>
          <a:xfrm>
            <a:off x="1653067" y="1439776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5D8EDB-8BE5-4FE7-B42F-501E02BA68DF}"/>
              </a:ext>
            </a:extLst>
          </p:cNvPr>
          <p:cNvCxnSpPr/>
          <p:nvPr/>
        </p:nvCxnSpPr>
        <p:spPr>
          <a:xfrm flipV="1">
            <a:off x="1729265" y="3005055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204EFD-AED8-4D93-85A7-B73967CEAD28}"/>
              </a:ext>
            </a:extLst>
          </p:cNvPr>
          <p:cNvCxnSpPr>
            <a:cxnSpLocks/>
          </p:cNvCxnSpPr>
          <p:nvPr/>
        </p:nvCxnSpPr>
        <p:spPr>
          <a:xfrm flipV="1">
            <a:off x="1837217" y="773545"/>
            <a:ext cx="0" cy="5751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B724B1-1CD3-496E-A5D3-DB4A9E100FBB}"/>
              </a:ext>
            </a:extLst>
          </p:cNvPr>
          <p:cNvCxnSpPr>
            <a:cxnSpLocks/>
          </p:cNvCxnSpPr>
          <p:nvPr/>
        </p:nvCxnSpPr>
        <p:spPr>
          <a:xfrm flipV="1">
            <a:off x="478315" y="862445"/>
            <a:ext cx="0" cy="9466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7E74FE-B7F2-4BE9-BD09-68896FA3D985}"/>
              </a:ext>
            </a:extLst>
          </p:cNvPr>
          <p:cNvCxnSpPr/>
          <p:nvPr/>
        </p:nvCxnSpPr>
        <p:spPr>
          <a:xfrm flipV="1">
            <a:off x="1557815" y="2024364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C7C77F-4726-4F78-BAEB-60ED08A91469}"/>
              </a:ext>
            </a:extLst>
          </p:cNvPr>
          <p:cNvCxnSpPr/>
          <p:nvPr/>
        </p:nvCxnSpPr>
        <p:spPr>
          <a:xfrm flipV="1">
            <a:off x="764065" y="2590951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B4062BB-6314-4D61-865A-778BFF1FB1EC}"/>
              </a:ext>
            </a:extLst>
          </p:cNvPr>
          <p:cNvSpPr txBox="1"/>
          <p:nvPr/>
        </p:nvSpPr>
        <p:spPr>
          <a:xfrm>
            <a:off x="4307363" y="3932130"/>
            <a:ext cx="168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 network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B1F0CA-E557-4A82-B519-52AE1B4E882C}"/>
              </a:ext>
            </a:extLst>
          </p:cNvPr>
          <p:cNvSpPr/>
          <p:nvPr/>
        </p:nvSpPr>
        <p:spPr>
          <a:xfrm>
            <a:off x="3873500" y="1899038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2FCA11-5B7C-4D13-9497-5A484B6AFAEB}"/>
              </a:ext>
            </a:extLst>
          </p:cNvPr>
          <p:cNvSpPr/>
          <p:nvPr/>
        </p:nvSpPr>
        <p:spPr>
          <a:xfrm>
            <a:off x="4085113" y="3009389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D0CF98-D87C-4CF1-82B2-DD0C09B73AF5}"/>
              </a:ext>
            </a:extLst>
          </p:cNvPr>
          <p:cNvSpPr/>
          <p:nvPr/>
        </p:nvSpPr>
        <p:spPr>
          <a:xfrm>
            <a:off x="5137150" y="3443716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D9B4763-9D78-4526-944D-151BCE916AD6}"/>
              </a:ext>
            </a:extLst>
          </p:cNvPr>
          <p:cNvSpPr/>
          <p:nvPr/>
        </p:nvSpPr>
        <p:spPr>
          <a:xfrm>
            <a:off x="5048252" y="2398030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49330E-F1B5-4AFF-9696-7E04FFB333D9}"/>
              </a:ext>
            </a:extLst>
          </p:cNvPr>
          <p:cNvSpPr/>
          <p:nvPr/>
        </p:nvSpPr>
        <p:spPr>
          <a:xfrm>
            <a:off x="5232402" y="1444110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9FAC69-875C-4A2C-882E-9F6C3FF22C33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187864" y="1628776"/>
            <a:ext cx="1044538" cy="324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ECE293-0710-47B5-BAF7-10FE95966967}"/>
              </a:ext>
            </a:extLst>
          </p:cNvPr>
          <p:cNvCxnSpPr>
            <a:cxnSpLocks/>
            <a:stCxn id="21" idx="7"/>
            <a:endCxn id="23" idx="3"/>
          </p:cNvCxnSpPr>
          <p:nvPr/>
        </p:nvCxnSpPr>
        <p:spPr>
          <a:xfrm flipV="1">
            <a:off x="4399477" y="2713275"/>
            <a:ext cx="702711" cy="350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9002A1C-29F8-4FC3-AB7C-76D0854349C0}"/>
              </a:ext>
            </a:extLst>
          </p:cNvPr>
          <p:cNvCxnSpPr>
            <a:cxnSpLocks/>
            <a:stCxn id="21" idx="5"/>
            <a:endCxn id="22" idx="2"/>
          </p:cNvCxnSpPr>
          <p:nvPr/>
        </p:nvCxnSpPr>
        <p:spPr>
          <a:xfrm>
            <a:off x="4399477" y="3324634"/>
            <a:ext cx="737673" cy="3037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BE3DA2-0BF6-46D4-BA16-1D0588DDE373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H="1" flipV="1">
            <a:off x="4057650" y="2268370"/>
            <a:ext cx="211613" cy="7410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DBDE18C-60A9-42D1-B367-6D363288276E}"/>
              </a:ext>
            </a:extLst>
          </p:cNvPr>
          <p:cNvCxnSpPr>
            <a:cxnSpLocks/>
            <a:stCxn id="24" idx="4"/>
            <a:endCxn id="23" idx="0"/>
          </p:cNvCxnSpPr>
          <p:nvPr/>
        </p:nvCxnSpPr>
        <p:spPr>
          <a:xfrm flipH="1">
            <a:off x="5232402" y="1813442"/>
            <a:ext cx="184150" cy="58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109B60-1870-42F5-8C80-08D267173538}"/>
              </a:ext>
            </a:extLst>
          </p:cNvPr>
          <p:cNvCxnSpPr/>
          <p:nvPr/>
        </p:nvCxnSpPr>
        <p:spPr>
          <a:xfrm flipV="1">
            <a:off x="5308600" y="3009389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364C46A-930A-4C68-9E8B-FBF7B6BA7417}"/>
              </a:ext>
            </a:extLst>
          </p:cNvPr>
          <p:cNvCxnSpPr>
            <a:cxnSpLocks/>
          </p:cNvCxnSpPr>
          <p:nvPr/>
        </p:nvCxnSpPr>
        <p:spPr>
          <a:xfrm flipV="1">
            <a:off x="5416552" y="777879"/>
            <a:ext cx="0" cy="5751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B7D56B-1823-4F90-8A33-32816A415C8A}"/>
              </a:ext>
            </a:extLst>
          </p:cNvPr>
          <p:cNvCxnSpPr>
            <a:cxnSpLocks/>
          </p:cNvCxnSpPr>
          <p:nvPr/>
        </p:nvCxnSpPr>
        <p:spPr>
          <a:xfrm flipV="1">
            <a:off x="4057650" y="866779"/>
            <a:ext cx="0" cy="9466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CE9E8AB-F086-461E-92E9-FAD053C55589}"/>
              </a:ext>
            </a:extLst>
          </p:cNvPr>
          <p:cNvCxnSpPr/>
          <p:nvPr/>
        </p:nvCxnSpPr>
        <p:spPr>
          <a:xfrm flipV="1">
            <a:off x="5137150" y="2028698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FCB3B7-B101-4B90-A1F7-903A2BC45B9E}"/>
              </a:ext>
            </a:extLst>
          </p:cNvPr>
          <p:cNvCxnSpPr/>
          <p:nvPr/>
        </p:nvCxnSpPr>
        <p:spPr>
          <a:xfrm flipV="1">
            <a:off x="4343400" y="2595285"/>
            <a:ext cx="0" cy="369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F94B1D-A93F-4471-B55C-B26388D2CFD9}"/>
                  </a:ext>
                </a:extLst>
              </p:cNvPr>
              <p:cNvSpPr txBox="1"/>
              <p:nvPr/>
            </p:nvSpPr>
            <p:spPr>
              <a:xfrm>
                <a:off x="1993947" y="2169041"/>
                <a:ext cx="1906972" cy="421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F94B1D-A93F-4471-B55C-B26388D2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947" y="2169041"/>
                <a:ext cx="1906972" cy="421910"/>
              </a:xfrm>
              <a:prstGeom prst="rect">
                <a:avLst/>
              </a:prstGeom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DCDEFD-36AF-4FB7-9CD0-4DA10AEAAE5A}"/>
              </a:ext>
            </a:extLst>
          </p:cNvPr>
          <p:cNvCxnSpPr/>
          <p:nvPr/>
        </p:nvCxnSpPr>
        <p:spPr>
          <a:xfrm>
            <a:off x="2021367" y="2960283"/>
            <a:ext cx="18795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6AB4F3D-B369-4848-8C80-A55FDB9880A7}"/>
              </a:ext>
            </a:extLst>
          </p:cNvPr>
          <p:cNvSpPr txBox="1"/>
          <p:nvPr/>
        </p:nvSpPr>
        <p:spPr>
          <a:xfrm>
            <a:off x="433867" y="3932130"/>
            <a:ext cx="180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ASU Plant data (~80 tags)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02AD991-DF58-474C-90DB-6A4C3EAD3C79}"/>
              </a:ext>
            </a:extLst>
          </p:cNvPr>
          <p:cNvCxnSpPr/>
          <p:nvPr/>
        </p:nvCxnSpPr>
        <p:spPr>
          <a:xfrm>
            <a:off x="5600702" y="2949408"/>
            <a:ext cx="8064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76E073-E2E1-4985-AA4C-5C8CC1C543EE}"/>
                  </a:ext>
                </a:extLst>
              </p:cNvPr>
              <p:cNvSpPr txBox="1"/>
              <p:nvPr/>
            </p:nvSpPr>
            <p:spPr>
              <a:xfrm>
                <a:off x="6766544" y="2511060"/>
                <a:ext cx="161345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76E073-E2E1-4985-AA4C-5C8CC1C54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44" y="2511060"/>
                <a:ext cx="1613455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DCE3001-DB61-4FB4-8EFE-B71C7BFA6184}"/>
              </a:ext>
            </a:extLst>
          </p:cNvPr>
          <p:cNvSpPr txBox="1"/>
          <p:nvPr/>
        </p:nvSpPr>
        <p:spPr>
          <a:xfrm>
            <a:off x="7139463" y="3929555"/>
            <a:ext cx="168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Adjacency matrix (A)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46BE6C-4DB8-4707-A3F9-260CC1CBF49E}"/>
              </a:ext>
            </a:extLst>
          </p:cNvPr>
          <p:cNvSpPr txBox="1"/>
          <p:nvPr/>
        </p:nvSpPr>
        <p:spPr>
          <a:xfrm>
            <a:off x="6591303" y="755006"/>
            <a:ext cx="248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 network is a </a:t>
            </a:r>
            <a:r>
              <a:rPr lang="en-US" u="sng" dirty="0"/>
              <a:t>combination</a:t>
            </a:r>
            <a:r>
              <a:rPr lang="en-US" dirty="0"/>
              <a:t> of a graph and signals residing on the graph</a:t>
            </a:r>
          </a:p>
        </p:txBody>
      </p:sp>
      <p:pic>
        <p:nvPicPr>
          <p:cNvPr id="46" name="Graphic 45" descr="Internet Of Things with solid fill">
            <a:extLst>
              <a:ext uri="{FF2B5EF4-FFF2-40B4-BE49-F238E27FC236}">
                <a16:creationId xmlns:a16="http://schemas.microsoft.com/office/drawing/2014/main" id="{6094935F-6074-4228-9C43-7E65BC794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64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Part 4 – Graph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1336B-539A-4876-8180-A34EFD5AF13B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20C31BCF-242A-472B-B612-7F7B53D19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415" y="607611"/>
                <a:ext cx="3676547" cy="40913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>
                  <a:defRPr lang="en-US"/>
                </a:defPPr>
                <a:lvl1pPr marL="0" indent="-342900" algn="l" defTabSz="6858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-285750" algn="l" defTabSz="6858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6858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-228600" algn="l" defTabSz="6858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defTabSz="6858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indent="-228600" algn="l" defTabSz="6858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-228600" algn="l" defTabSz="6858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-228600" algn="l" defTabSz="6858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6858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/>
                  <a:buNone/>
                </a:pPr>
                <a:r>
                  <a:rPr lang="en-US" sz="12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Adjacency matrix:</a:t>
                </a:r>
              </a:p>
              <a:p>
                <a:pPr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2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𝑒𝑥𝑖𝑠𝑡𝑠</m:t>
                              </m:r>
                            </m:e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0  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𝑖𝑠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𝑒𝑚𝑝𝑡𝑦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None/>
                </a:pPr>
                <a:endPara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None/>
                </a:pPr>
                <a:r>
                  <a: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diagonal degree matrix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defined with elements:</a:t>
                </a:r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𝑖𝑖</m:t>
                              </m:r>
                            </m:sub>
                          </m:sSub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𝑠𝑢𝑚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buFont typeface="Arial"/>
                  <a:buNone/>
                </a:pPr>
                <a:endParaRPr lang="en-US" sz="1800" dirty="0"/>
              </a:p>
              <a:p>
                <a:pPr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None/>
                </a:pPr>
                <a:r>
                  <a: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Laplacian matrix:</a:t>
                </a:r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eqArr>
                    </m:oMath>
                  </m:oMathPara>
                </a14:m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None/>
                </a:pPr>
                <a:r>
                  <a: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None/>
                </a:pPr>
                <a:r>
                  <a: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With the normalized Laplacian given as:</a:t>
                </a:r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105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None/>
                </a:pPr>
                <a:r>
                  <a:rPr lang="en-US" sz="1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Eigen decomposition:</a:t>
                </a:r>
              </a:p>
              <a:p>
                <a:pPr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2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𝚽𝚲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en-US" sz="12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0">
                  <a:buFont typeface="Arial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20C31BCF-242A-472B-B612-7F7B53D19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15" y="607611"/>
                <a:ext cx="3676547" cy="4091389"/>
              </a:xfrm>
              <a:prstGeom prst="rect">
                <a:avLst/>
              </a:prstGeom>
              <a:blipFill>
                <a:blip r:embed="rId3"/>
                <a:stretch>
                  <a:fillRect l="-166" t="-2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49AE5A0-6400-4B66-B990-3D50314F1EA9}"/>
              </a:ext>
            </a:extLst>
          </p:cNvPr>
          <p:cNvSpPr/>
          <p:nvPr/>
        </p:nvSpPr>
        <p:spPr>
          <a:xfrm>
            <a:off x="3798212" y="1424341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5A33DD-9DCF-4B37-A99E-990E225B4214}"/>
              </a:ext>
            </a:extLst>
          </p:cNvPr>
          <p:cNvSpPr/>
          <p:nvPr/>
        </p:nvSpPr>
        <p:spPr>
          <a:xfrm>
            <a:off x="4009825" y="2534692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091366-24C1-4F40-A43A-8A9D4F66E936}"/>
              </a:ext>
            </a:extLst>
          </p:cNvPr>
          <p:cNvSpPr/>
          <p:nvPr/>
        </p:nvSpPr>
        <p:spPr>
          <a:xfrm>
            <a:off x="5061862" y="2969019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43E86AA-441C-470F-B00B-C45223DC0BE3}"/>
              </a:ext>
            </a:extLst>
          </p:cNvPr>
          <p:cNvSpPr/>
          <p:nvPr/>
        </p:nvSpPr>
        <p:spPr>
          <a:xfrm>
            <a:off x="4972964" y="1923333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2C852B-E66D-42E5-B7F0-C587FAA0DE99}"/>
              </a:ext>
            </a:extLst>
          </p:cNvPr>
          <p:cNvSpPr/>
          <p:nvPr/>
        </p:nvSpPr>
        <p:spPr>
          <a:xfrm>
            <a:off x="5157114" y="969413"/>
            <a:ext cx="368300" cy="3693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0200CB-199F-4ABC-99E9-C180657CFA6B}"/>
              </a:ext>
            </a:extLst>
          </p:cNvPr>
          <p:cNvCxnSpPr>
            <a:cxnSpLocks/>
            <a:stCxn id="47" idx="7"/>
            <a:endCxn id="51" idx="2"/>
          </p:cNvCxnSpPr>
          <p:nvPr/>
        </p:nvCxnSpPr>
        <p:spPr>
          <a:xfrm flipV="1">
            <a:off x="4112576" y="1154079"/>
            <a:ext cx="1044538" cy="324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939058-200D-48A1-9ABA-02DF793B33DD}"/>
              </a:ext>
            </a:extLst>
          </p:cNvPr>
          <p:cNvCxnSpPr>
            <a:cxnSpLocks/>
            <a:stCxn id="48" idx="7"/>
            <a:endCxn id="50" idx="3"/>
          </p:cNvCxnSpPr>
          <p:nvPr/>
        </p:nvCxnSpPr>
        <p:spPr>
          <a:xfrm flipV="1">
            <a:off x="4324189" y="2238578"/>
            <a:ext cx="702711" cy="350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A3C42FA-EE4B-4446-A223-C5B9E09B0DA1}"/>
              </a:ext>
            </a:extLst>
          </p:cNvPr>
          <p:cNvCxnSpPr>
            <a:cxnSpLocks/>
            <a:stCxn id="48" idx="5"/>
            <a:endCxn id="49" idx="2"/>
          </p:cNvCxnSpPr>
          <p:nvPr/>
        </p:nvCxnSpPr>
        <p:spPr>
          <a:xfrm>
            <a:off x="4324189" y="2849937"/>
            <a:ext cx="737673" cy="3037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659ACD-60DC-4A19-863B-B2F59E248D93}"/>
              </a:ext>
            </a:extLst>
          </p:cNvPr>
          <p:cNvCxnSpPr>
            <a:cxnSpLocks/>
            <a:stCxn id="48" idx="0"/>
            <a:endCxn id="47" idx="4"/>
          </p:cNvCxnSpPr>
          <p:nvPr/>
        </p:nvCxnSpPr>
        <p:spPr>
          <a:xfrm flipH="1" flipV="1">
            <a:off x="3982362" y="1793673"/>
            <a:ext cx="211613" cy="7410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5D46FF7-E73E-498C-B9FE-40A07F24D3A9}"/>
              </a:ext>
            </a:extLst>
          </p:cNvPr>
          <p:cNvCxnSpPr>
            <a:cxnSpLocks/>
            <a:stCxn id="51" idx="4"/>
            <a:endCxn id="50" idx="0"/>
          </p:cNvCxnSpPr>
          <p:nvPr/>
        </p:nvCxnSpPr>
        <p:spPr>
          <a:xfrm flipH="1">
            <a:off x="5157114" y="1338745"/>
            <a:ext cx="184150" cy="58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Internet Of Things with solid fill">
            <a:extLst>
              <a:ext uri="{FF2B5EF4-FFF2-40B4-BE49-F238E27FC236}">
                <a16:creationId xmlns:a16="http://schemas.microsoft.com/office/drawing/2014/main" id="{8237D40F-097B-4970-98AA-F66BCB136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0484" y="113371"/>
            <a:ext cx="473516" cy="473516"/>
          </a:xfrm>
          <a:prstGeom prst="rect">
            <a:avLst/>
          </a:prstGeom>
        </p:spPr>
      </p:pic>
      <p:pic>
        <p:nvPicPr>
          <p:cNvPr id="4" name="Picture 3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BFFCD1E2-CDCB-4184-B50D-3F7F96F306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852"/>
          <a:stretch/>
        </p:blipFill>
        <p:spPr>
          <a:xfrm>
            <a:off x="6577860" y="788581"/>
            <a:ext cx="2092624" cy="168491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B1D0135-2B0E-4E92-AC85-B9D0C89AA1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29"/>
          <a:stretch/>
        </p:blipFill>
        <p:spPr>
          <a:xfrm>
            <a:off x="6591062" y="2758756"/>
            <a:ext cx="2137180" cy="17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1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4417" y="202610"/>
            <a:ext cx="4575174" cy="394288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Part 4 – Graph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1336B-539A-4876-8180-A34EFD5AF13B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BC1B4A-5CC6-4172-945A-F61ECC3F94CC}"/>
                  </a:ext>
                </a:extLst>
              </p:cNvPr>
              <p:cNvSpPr txBox="1"/>
              <p:nvPr/>
            </p:nvSpPr>
            <p:spPr>
              <a:xfrm>
                <a:off x="446864" y="1109643"/>
                <a:ext cx="1808162" cy="831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1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acc>
                            <m:accPr>
                              <m:chr m:val="̂"/>
                              <m:ctrlP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100" b="0" i="0" dirty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0" i="1" dirty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100" b="0" i="0" dirty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sz="1100" b="0" i="1" dirty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100" b="0" i="1" dirty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</m:oMath>
                    <m:oMath xmlns:m="http://schemas.openxmlformats.org/officeDocument/2006/math">
                      <m:r>
                        <a:rPr lang="en-US" sz="11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11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Φ</m:t>
                      </m:r>
                      <m:acc>
                        <m:accPr>
                          <m:chr m:val="̂"/>
                          <m:ctrlPr>
                            <a:rPr lang="en-US" sz="11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BC1B4A-5CC6-4172-945A-F61ECC3F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64" y="1109643"/>
                <a:ext cx="1808162" cy="831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0B1BA3-7064-462A-A858-C2879DD130A5}"/>
                  </a:ext>
                </a:extLst>
              </p:cNvPr>
              <p:cNvSpPr txBox="1"/>
              <p:nvPr/>
            </p:nvSpPr>
            <p:spPr>
              <a:xfrm>
                <a:off x="0" y="2523982"/>
                <a:ext cx="3211515" cy="1592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1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1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1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1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1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en-US" sz="11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11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𝑯</m:t>
                          </m:r>
                          <m:r>
                            <a:rPr lang="en-US" sz="11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1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  <m:r>
                            <a:rPr lang="en-US" sz="11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11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1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1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1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1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1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sz="11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11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100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sz="11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sz="11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0B1BA3-7064-462A-A858-C2879DD13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3982"/>
                <a:ext cx="3211515" cy="1592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736983-1221-4377-91B8-6D88F9553788}"/>
                  </a:ext>
                </a:extLst>
              </p:cNvPr>
              <p:cNvSpPr txBox="1"/>
              <p:nvPr/>
            </p:nvSpPr>
            <p:spPr>
              <a:xfrm>
                <a:off x="-108563" y="4190966"/>
                <a:ext cx="2982912" cy="353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1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en-US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736983-1221-4377-91B8-6D88F955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63" y="4190966"/>
                <a:ext cx="2982912" cy="3536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FF88D1-5C7D-40C2-8EB4-25B7DDB4A813}"/>
                  </a:ext>
                </a:extLst>
              </p:cNvPr>
              <p:cNvSpPr txBox="1"/>
              <p:nvPr/>
            </p:nvSpPr>
            <p:spPr>
              <a:xfrm>
                <a:off x="3541718" y="1195248"/>
                <a:ext cx="2881313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𝑄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FF88D1-5C7D-40C2-8EB4-25B7DDB4A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718" y="1195248"/>
                <a:ext cx="2881313" cy="587853"/>
              </a:xfrm>
              <a:prstGeom prst="rect">
                <a:avLst/>
              </a:prstGeom>
              <a:blipFill>
                <a:blip r:embed="rId6"/>
                <a:stretch>
                  <a:fillRect l="-11628" t="-86598" r="-2960" b="-131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DA09A-3114-4C5F-B4CD-9E23576009E9}"/>
                  </a:ext>
                </a:extLst>
              </p:cNvPr>
              <p:cNvSpPr txBox="1"/>
              <p:nvPr/>
            </p:nvSpPr>
            <p:spPr>
              <a:xfrm>
                <a:off x="3493948" y="1889164"/>
                <a:ext cx="2881312" cy="1605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𝑔𝑟𝑎𝑝h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.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11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𝐺𝑟𝑎𝑝h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+..</m:t>
                          </m:r>
                        </m:num>
                        <m:den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+..</m:t>
                          </m:r>
                        </m:den>
                      </m:f>
                    </m:oMath>
                  </m:oMathPara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+..</m:t>
                          </m:r>
                        </m:num>
                        <m:den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+..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DA09A-3114-4C5F-B4CD-9E2357600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948" y="1889164"/>
                <a:ext cx="2881312" cy="1605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84E808-D28C-464C-B6C4-C3E8542F2DC0}"/>
                  </a:ext>
                </a:extLst>
              </p:cNvPr>
              <p:cNvSpPr txBox="1"/>
              <p:nvPr/>
            </p:nvSpPr>
            <p:spPr>
              <a:xfrm>
                <a:off x="3668970" y="3415005"/>
                <a:ext cx="2706290" cy="531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num>
                            <m:den>
                              <m:r>
                                <a:rPr lang="en-US" sz="1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den>
                          </m:f>
                          <m:r>
                            <a:rPr lang="en-US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1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10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1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1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1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1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1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 ..</m:t>
                              </m:r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1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1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100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sz="11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1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 ..</m:t>
                                  </m:r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1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1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1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1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84E808-D28C-464C-B6C4-C3E8542F2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970" y="3415005"/>
                <a:ext cx="2706290" cy="5313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1E4142-A8C5-406C-B143-4BA565004826}"/>
                  </a:ext>
                </a:extLst>
              </p:cNvPr>
              <p:cNvSpPr txBox="1"/>
              <p:nvPr/>
            </p:nvSpPr>
            <p:spPr>
              <a:xfrm>
                <a:off x="6630077" y="1328149"/>
                <a:ext cx="2413000" cy="1103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100" b="0" i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1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1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1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11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1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100" b="0" dirty="0">
                  <a:cs typeface="Times New Roman" panose="02020603050405020304" pitchFamily="18" charset="0"/>
                </a:endParaRPr>
              </a:p>
              <a:p>
                <a:pPr/>
                <a:br>
                  <a:rPr lang="en-US" sz="1100" b="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1E4142-A8C5-406C-B143-4BA565004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077" y="1328149"/>
                <a:ext cx="2413000" cy="11030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phic 36" descr="Internet Of Things with solid fill">
            <a:extLst>
              <a:ext uri="{FF2B5EF4-FFF2-40B4-BE49-F238E27FC236}">
                <a16:creationId xmlns:a16="http://schemas.microsoft.com/office/drawing/2014/main" id="{1174E4E1-6D70-4FA8-B5F9-48101E736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1321EE-B772-491D-940F-B7A9380E8D32}"/>
              </a:ext>
            </a:extLst>
          </p:cNvPr>
          <p:cNvSpPr/>
          <p:nvPr/>
        </p:nvSpPr>
        <p:spPr>
          <a:xfrm>
            <a:off x="253784" y="690542"/>
            <a:ext cx="2258219" cy="394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Graph Fourier Transform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6D12C8-7CD1-49E9-9A10-3A7DBB29183B}"/>
              </a:ext>
            </a:extLst>
          </p:cNvPr>
          <p:cNvSpPr/>
          <p:nvPr/>
        </p:nvSpPr>
        <p:spPr>
          <a:xfrm>
            <a:off x="725272" y="2094563"/>
            <a:ext cx="1251345" cy="346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Graph Filters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10321A-7997-4B93-A588-509977DAF779}"/>
              </a:ext>
            </a:extLst>
          </p:cNvPr>
          <p:cNvSpPr/>
          <p:nvPr/>
        </p:nvSpPr>
        <p:spPr>
          <a:xfrm>
            <a:off x="4127038" y="659296"/>
            <a:ext cx="1710671" cy="450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Graph-Time Filters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DB79B6-1E73-4726-B024-F70729E39FAA}"/>
              </a:ext>
            </a:extLst>
          </p:cNvPr>
          <p:cNvSpPr/>
          <p:nvPr/>
        </p:nvSpPr>
        <p:spPr>
          <a:xfrm>
            <a:off x="7105689" y="676765"/>
            <a:ext cx="1238250" cy="4503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State-space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277CA9-13FA-4815-903A-4345ECD4764D}"/>
              </a:ext>
            </a:extLst>
          </p:cNvPr>
          <p:cNvCxnSpPr>
            <a:cxnSpLocks/>
          </p:cNvCxnSpPr>
          <p:nvPr/>
        </p:nvCxnSpPr>
        <p:spPr>
          <a:xfrm>
            <a:off x="3211515" y="690542"/>
            <a:ext cx="0" cy="3900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7CC91B-0C08-4ACF-B6F4-F6D0C88F3473}"/>
              </a:ext>
            </a:extLst>
          </p:cNvPr>
          <p:cNvCxnSpPr/>
          <p:nvPr/>
        </p:nvCxnSpPr>
        <p:spPr>
          <a:xfrm>
            <a:off x="6518314" y="690542"/>
            <a:ext cx="0" cy="3900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154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Part 4 – Graph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1336B-539A-4876-8180-A34EFD5AF13B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8CD269-DD12-4BD4-902B-ECBCD9ACD74B}"/>
              </a:ext>
            </a:extLst>
          </p:cNvPr>
          <p:cNvSpPr/>
          <p:nvPr/>
        </p:nvSpPr>
        <p:spPr>
          <a:xfrm>
            <a:off x="723899" y="1225548"/>
            <a:ext cx="927100" cy="565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State-space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963931-9B6D-4F5B-8967-86C9FCD05335}"/>
              </a:ext>
            </a:extLst>
          </p:cNvPr>
          <p:cNvSpPr/>
          <p:nvPr/>
        </p:nvSpPr>
        <p:spPr>
          <a:xfrm>
            <a:off x="601661" y="2311400"/>
            <a:ext cx="1171575" cy="565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Disturbance models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EDB637-9320-4AE9-A2A9-5D43810BD164}"/>
              </a:ext>
            </a:extLst>
          </p:cNvPr>
          <p:cNvSpPr/>
          <p:nvPr/>
        </p:nvSpPr>
        <p:spPr>
          <a:xfrm>
            <a:off x="3437413" y="1225548"/>
            <a:ext cx="927100" cy="5651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GSP-MMKF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471F7B-B8C5-49CD-8CA6-42BCC283B116}"/>
              </a:ext>
            </a:extLst>
          </p:cNvPr>
          <p:cNvSpPr/>
          <p:nvPr/>
        </p:nvSpPr>
        <p:spPr>
          <a:xfrm>
            <a:off x="1739898" y="3289303"/>
            <a:ext cx="866776" cy="394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Periodic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C6A2BD-8163-400C-833D-AB88FE19757D}"/>
              </a:ext>
            </a:extLst>
          </p:cNvPr>
          <p:cNvSpPr/>
          <p:nvPr/>
        </p:nvSpPr>
        <p:spPr>
          <a:xfrm>
            <a:off x="841374" y="3289303"/>
            <a:ext cx="692150" cy="394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Ramp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806E0-2626-4B5E-96E7-E0BDD2FDEB36}"/>
              </a:ext>
            </a:extLst>
          </p:cNvPr>
          <p:cNvSpPr/>
          <p:nvPr/>
        </p:nvSpPr>
        <p:spPr>
          <a:xfrm>
            <a:off x="63500" y="3289303"/>
            <a:ext cx="571500" cy="394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Step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C628E5-8C38-4922-ABC0-DFEE95823E28}"/>
              </a:ext>
            </a:extLst>
          </p:cNvPr>
          <p:cNvCxnSpPr>
            <a:cxnSpLocks/>
            <a:stCxn id="16" idx="0"/>
            <a:endCxn id="4" idx="2"/>
          </p:cNvCxnSpPr>
          <p:nvPr/>
        </p:nvCxnSpPr>
        <p:spPr>
          <a:xfrm flipV="1">
            <a:off x="1187449" y="1790698"/>
            <a:ext cx="0" cy="52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CA9AEC-4EFC-4A9B-8241-36800697F107}"/>
              </a:ext>
            </a:extLst>
          </p:cNvPr>
          <p:cNvCxnSpPr>
            <a:stCxn id="23" idx="0"/>
            <a:endCxn id="16" idx="2"/>
          </p:cNvCxnSpPr>
          <p:nvPr/>
        </p:nvCxnSpPr>
        <p:spPr>
          <a:xfrm flipV="1">
            <a:off x="349250" y="2876550"/>
            <a:ext cx="838199" cy="41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E3FD5F-7EB8-4308-AAB4-C1610CB6228A}"/>
              </a:ext>
            </a:extLst>
          </p:cNvPr>
          <p:cNvCxnSpPr>
            <a:stCxn id="21" idx="0"/>
            <a:endCxn id="16" idx="2"/>
          </p:cNvCxnSpPr>
          <p:nvPr/>
        </p:nvCxnSpPr>
        <p:spPr>
          <a:xfrm flipV="1">
            <a:off x="1187449" y="2876550"/>
            <a:ext cx="0" cy="41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498495-4232-42B2-B05F-86F9821D0E9B}"/>
              </a:ext>
            </a:extLst>
          </p:cNvPr>
          <p:cNvCxnSpPr>
            <a:stCxn id="19" idx="0"/>
            <a:endCxn id="16" idx="2"/>
          </p:cNvCxnSpPr>
          <p:nvPr/>
        </p:nvCxnSpPr>
        <p:spPr>
          <a:xfrm flipH="1" flipV="1">
            <a:off x="1187449" y="2876550"/>
            <a:ext cx="985837" cy="41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E1E08B2-7553-4376-8139-196469F61EB2}"/>
              </a:ext>
            </a:extLst>
          </p:cNvPr>
          <p:cNvCxnSpPr/>
          <p:nvPr/>
        </p:nvCxnSpPr>
        <p:spPr>
          <a:xfrm flipV="1">
            <a:off x="142875" y="3880444"/>
            <a:ext cx="412750" cy="2159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8F1E5B-9AB6-4A01-BB54-52D9231DA294}"/>
              </a:ext>
            </a:extLst>
          </p:cNvPr>
          <p:cNvCxnSpPr/>
          <p:nvPr/>
        </p:nvCxnSpPr>
        <p:spPr>
          <a:xfrm flipV="1">
            <a:off x="1060450" y="3880444"/>
            <a:ext cx="273050" cy="215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8667EAB-22BC-4892-9401-E547AD92F39A}"/>
              </a:ext>
            </a:extLst>
          </p:cNvPr>
          <p:cNvSpPr/>
          <p:nvPr/>
        </p:nvSpPr>
        <p:spPr>
          <a:xfrm>
            <a:off x="1960561" y="3893105"/>
            <a:ext cx="425450" cy="190578"/>
          </a:xfrm>
          <a:custGeom>
            <a:avLst/>
            <a:gdLst>
              <a:gd name="connsiteX0" fmla="*/ 0 w 425450"/>
              <a:gd name="connsiteY0" fmla="*/ 190578 h 190578"/>
              <a:gd name="connsiteX1" fmla="*/ 114300 w 425450"/>
              <a:gd name="connsiteY1" fmla="*/ 78 h 190578"/>
              <a:gd name="connsiteX2" fmla="*/ 215900 w 425450"/>
              <a:gd name="connsiteY2" fmla="*/ 165178 h 190578"/>
              <a:gd name="connsiteX3" fmla="*/ 311150 w 425450"/>
              <a:gd name="connsiteY3" fmla="*/ 78 h 190578"/>
              <a:gd name="connsiteX4" fmla="*/ 425450 w 425450"/>
              <a:gd name="connsiteY4" fmla="*/ 158828 h 19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450" h="190578">
                <a:moveTo>
                  <a:pt x="0" y="190578"/>
                </a:moveTo>
                <a:cubicBezTo>
                  <a:pt x="39158" y="97444"/>
                  <a:pt x="78317" y="4311"/>
                  <a:pt x="114300" y="78"/>
                </a:cubicBezTo>
                <a:cubicBezTo>
                  <a:pt x="150283" y="-4155"/>
                  <a:pt x="183092" y="165178"/>
                  <a:pt x="215900" y="165178"/>
                </a:cubicBezTo>
                <a:cubicBezTo>
                  <a:pt x="248708" y="165178"/>
                  <a:pt x="276225" y="1136"/>
                  <a:pt x="311150" y="78"/>
                </a:cubicBezTo>
                <a:cubicBezTo>
                  <a:pt x="346075" y="-980"/>
                  <a:pt x="406400" y="131311"/>
                  <a:pt x="425450" y="15882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AFA6E85-7EB8-4173-83DE-AA861AC23947}"/>
              </a:ext>
            </a:extLst>
          </p:cNvPr>
          <p:cNvCxnSpPr>
            <a:stCxn id="4" idx="3"/>
            <a:endCxn id="17" idx="1"/>
          </p:cNvCxnSpPr>
          <p:nvPr/>
        </p:nvCxnSpPr>
        <p:spPr>
          <a:xfrm>
            <a:off x="1650999" y="1508123"/>
            <a:ext cx="1786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Graphic 41" descr="Internet Of Things with solid fill">
            <a:extLst>
              <a:ext uri="{FF2B5EF4-FFF2-40B4-BE49-F238E27FC236}">
                <a16:creationId xmlns:a16="http://schemas.microsoft.com/office/drawing/2014/main" id="{EDF3D9D2-9448-4B0C-9827-F825BB5D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702A073-3099-4161-812B-3455235AC269}"/>
              </a:ext>
            </a:extLst>
          </p:cNvPr>
          <p:cNvCxnSpPr>
            <a:cxnSpLocks/>
            <a:stCxn id="45" idx="0"/>
            <a:endCxn id="17" idx="2"/>
          </p:cNvCxnSpPr>
          <p:nvPr/>
        </p:nvCxnSpPr>
        <p:spPr>
          <a:xfrm flipV="1">
            <a:off x="3900963" y="1790698"/>
            <a:ext cx="0" cy="80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1929338-E944-4255-808A-94A9D5F0D7A0}"/>
              </a:ext>
            </a:extLst>
          </p:cNvPr>
          <p:cNvSpPr/>
          <p:nvPr/>
        </p:nvSpPr>
        <p:spPr>
          <a:xfrm>
            <a:off x="3437413" y="2593975"/>
            <a:ext cx="927100" cy="565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Plant data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8DD11AE-F812-4ED9-94A5-847FE0C5E0F6}"/>
              </a:ext>
            </a:extLst>
          </p:cNvPr>
          <p:cNvCxnSpPr/>
          <p:nvPr/>
        </p:nvCxnSpPr>
        <p:spPr>
          <a:xfrm>
            <a:off x="3041650" y="1695450"/>
            <a:ext cx="0" cy="2768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FE51876-5D3C-4619-95C4-E8817D3C246E}"/>
              </a:ext>
            </a:extLst>
          </p:cNvPr>
          <p:cNvSpPr/>
          <p:nvPr/>
        </p:nvSpPr>
        <p:spPr>
          <a:xfrm>
            <a:off x="4810947" y="1182683"/>
            <a:ext cx="1032014" cy="6508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Sequential Bayesian update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A21313D-EF4B-415D-85E3-1DC40FB61178}"/>
              </a:ext>
            </a:extLst>
          </p:cNvPr>
          <p:cNvSpPr/>
          <p:nvPr/>
        </p:nvSpPr>
        <p:spPr>
          <a:xfrm>
            <a:off x="6134911" y="1182684"/>
            <a:ext cx="1270301" cy="6508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Disturbance model weight update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0F0C4E-E064-4871-9844-FE36D5562DB0}"/>
              </a:ext>
            </a:extLst>
          </p:cNvPr>
          <p:cNvCxnSpPr>
            <a:stCxn id="53" idx="3"/>
          </p:cNvCxnSpPr>
          <p:nvPr/>
        </p:nvCxnSpPr>
        <p:spPr>
          <a:xfrm flipV="1">
            <a:off x="7405212" y="1508122"/>
            <a:ext cx="4191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012A89-FEBB-4BAD-B78F-C4B16A1DB5F2}"/>
              </a:ext>
            </a:extLst>
          </p:cNvPr>
          <p:cNvCxnSpPr>
            <a:cxnSpLocks/>
            <a:stCxn id="17" idx="3"/>
            <a:endCxn id="52" idx="1"/>
          </p:cNvCxnSpPr>
          <p:nvPr/>
        </p:nvCxnSpPr>
        <p:spPr>
          <a:xfrm flipV="1">
            <a:off x="4364513" y="1508122"/>
            <a:ext cx="4464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D782D9F-C9B8-44B1-9978-4687329CF4B6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5842961" y="1508122"/>
            <a:ext cx="2919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9E16638-E9F4-46D6-8379-7E62F3E0D3C8}"/>
              </a:ext>
            </a:extLst>
          </p:cNvPr>
          <p:cNvSpPr/>
          <p:nvPr/>
        </p:nvSpPr>
        <p:spPr>
          <a:xfrm>
            <a:off x="7824313" y="1206496"/>
            <a:ext cx="927100" cy="5651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Trend analysis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6CE00AB-5AC1-4401-96FE-14254451C1C0}"/>
              </a:ext>
            </a:extLst>
          </p:cNvPr>
          <p:cNvSpPr/>
          <p:nvPr/>
        </p:nvSpPr>
        <p:spPr>
          <a:xfrm>
            <a:off x="6278418" y="2311400"/>
            <a:ext cx="983285" cy="5651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Trend prediction</a:t>
            </a:r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9AAF71F-CD47-4BC8-83E8-EE23653CC0DA}"/>
              </a:ext>
            </a:extLst>
          </p:cNvPr>
          <p:cNvCxnSpPr>
            <a:cxnSpLocks/>
            <a:stCxn id="53" idx="2"/>
            <a:endCxn id="63" idx="0"/>
          </p:cNvCxnSpPr>
          <p:nvPr/>
        </p:nvCxnSpPr>
        <p:spPr>
          <a:xfrm flipH="1">
            <a:off x="6770061" y="1833561"/>
            <a:ext cx="1" cy="47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230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Part 4 – Graph Signal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1336B-539A-4876-8180-A34EFD5AF13B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42" name="Graphic 41" descr="Internet Of Things with solid fill">
            <a:extLst>
              <a:ext uri="{FF2B5EF4-FFF2-40B4-BE49-F238E27FC236}">
                <a16:creationId xmlns:a16="http://schemas.microsoft.com/office/drawing/2014/main" id="{EDF3D9D2-9448-4B0C-9827-F825BB5D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36D518C-C9DC-4785-B54E-10BBBD2CBB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7557225"/>
                  </p:ext>
                </p:extLst>
              </p:nvPr>
            </p:nvGraphicFramePr>
            <p:xfrm>
              <a:off x="129063" y="893317"/>
              <a:ext cx="4392138" cy="347116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196069">
                      <a:extLst>
                        <a:ext uri="{9D8B030D-6E8A-4147-A177-3AD203B41FA5}">
                          <a16:colId xmlns:a16="http://schemas.microsoft.com/office/drawing/2014/main" val="2456992052"/>
                        </a:ext>
                      </a:extLst>
                    </a:gridCol>
                    <a:gridCol w="2196069">
                      <a:extLst>
                        <a:ext uri="{9D8B030D-6E8A-4147-A177-3AD203B41FA5}">
                          <a16:colId xmlns:a16="http://schemas.microsoft.com/office/drawing/2014/main" val="1009094797"/>
                        </a:ext>
                      </a:extLst>
                    </a:gridCol>
                  </a:tblGrid>
                  <a:tr h="68577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A1-A5 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Q (process noise covariance)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Step -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0.004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Ramp –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0.001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Periodic -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0.003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6250504"/>
                      </a:ext>
                    </a:extLst>
                  </a:tr>
                  <a:tr h="68577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A1-A5 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R (measurement noise covariance)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Step -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0.15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Ramp –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0.9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Periodic -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0.15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4811860"/>
                      </a:ext>
                    </a:extLst>
                  </a:tr>
                  <a:tr h="68577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B1-B5 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Q (process noise covariance)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Step -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0.004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Ramp –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0.001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Periodic -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0.003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0541983"/>
                      </a:ext>
                    </a:extLst>
                  </a:tr>
                  <a:tr h="68577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B1-B5 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R (measurement noise covariance)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Step -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0.15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Ramp –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0.6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Periodic -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0.15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all tags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306077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36D518C-C9DC-4785-B54E-10BBBD2CBB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7557225"/>
                  </p:ext>
                </p:extLst>
              </p:nvPr>
            </p:nvGraphicFramePr>
            <p:xfrm>
              <a:off x="129063" y="893317"/>
              <a:ext cx="4392138" cy="347116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196069">
                      <a:extLst>
                        <a:ext uri="{9D8B030D-6E8A-4147-A177-3AD203B41FA5}">
                          <a16:colId xmlns:a16="http://schemas.microsoft.com/office/drawing/2014/main" val="2456992052"/>
                        </a:ext>
                      </a:extLst>
                    </a:gridCol>
                    <a:gridCol w="2196069">
                      <a:extLst>
                        <a:ext uri="{9D8B030D-6E8A-4147-A177-3AD203B41FA5}">
                          <a16:colId xmlns:a16="http://schemas.microsoft.com/office/drawing/2014/main" val="1009094797"/>
                        </a:ext>
                      </a:extLst>
                    </a:gridCol>
                  </a:tblGrid>
                  <a:tr h="8677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A1-A5 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Q (process noise covariance)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56" t="-699" r="-556" b="-3083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6250504"/>
                      </a:ext>
                    </a:extLst>
                  </a:tr>
                  <a:tr h="8677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A1-A5 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R (measurement noise covariance)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56" t="-101408" r="-556" b="-21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811860"/>
                      </a:ext>
                    </a:extLst>
                  </a:tr>
                  <a:tr h="8677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B1-B5 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Q (process noise covariance)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56" t="-200000" r="-556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541983"/>
                      </a:ext>
                    </a:extLst>
                  </a:tr>
                  <a:tr h="8677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B1-B5 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R (measurement noise covariance)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56" t="-302113" r="-556" b="-98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06077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50667E0-DD94-47B5-A25D-1708F8091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6086368"/>
                  </p:ext>
                </p:extLst>
              </p:nvPr>
            </p:nvGraphicFramePr>
            <p:xfrm>
              <a:off x="4667249" y="893317"/>
              <a:ext cx="4347688" cy="347116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173844">
                      <a:extLst>
                        <a:ext uri="{9D8B030D-6E8A-4147-A177-3AD203B41FA5}">
                          <a16:colId xmlns:a16="http://schemas.microsoft.com/office/drawing/2014/main" val="1546760165"/>
                        </a:ext>
                      </a:extLst>
                    </a:gridCol>
                    <a:gridCol w="2173844">
                      <a:extLst>
                        <a:ext uri="{9D8B030D-6E8A-4147-A177-3AD203B41FA5}">
                          <a16:colId xmlns:a16="http://schemas.microsoft.com/office/drawing/2014/main" val="362239939"/>
                        </a:ext>
                      </a:extLst>
                    </a:gridCol>
                  </a:tblGrid>
                  <a:tr h="2873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S=K (Laplacian polynomials)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6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15252038"/>
                      </a:ext>
                    </a:extLst>
                  </a:tr>
                  <a:tr h="6264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P=Q (lags in time domain transfer function)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4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2493511"/>
                      </a:ext>
                    </a:extLst>
                  </a:tr>
                  <a:tr h="13044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Time domain transfer function design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sz="1000" baseline="30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th</a:t>
                          </a: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order low-pass Butterworth filter with normalized 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cut-off frequency = 0.5. Designed using MATLAB.</a:t>
                          </a: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3136568"/>
                      </a:ext>
                    </a:extLst>
                  </a:tr>
                  <a:tr h="6264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(cut-off probability) in multiple-model design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0.05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7195261"/>
                      </a:ext>
                    </a:extLst>
                  </a:tr>
                  <a:tr h="6264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Λ</m:t>
                              </m:r>
                            </m:oMath>
                          </a14:m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(parameter to blend</a:t>
                          </a:r>
                          <a:r>
                            <a:rPr lang="en-US" sz="1050" baseline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multiple models or isolate</a:t>
                          </a: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0.1, 10, 100, 500, 1000</a:t>
                          </a: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5131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50667E0-DD94-47B5-A25D-1708F8091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6086368"/>
                  </p:ext>
                </p:extLst>
              </p:nvPr>
            </p:nvGraphicFramePr>
            <p:xfrm>
              <a:off x="4667249" y="893317"/>
              <a:ext cx="4347688" cy="347116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173844">
                      <a:extLst>
                        <a:ext uri="{9D8B030D-6E8A-4147-A177-3AD203B41FA5}">
                          <a16:colId xmlns:a16="http://schemas.microsoft.com/office/drawing/2014/main" val="1546760165"/>
                        </a:ext>
                      </a:extLst>
                    </a:gridCol>
                    <a:gridCol w="2173844">
                      <a:extLst>
                        <a:ext uri="{9D8B030D-6E8A-4147-A177-3AD203B41FA5}">
                          <a16:colId xmlns:a16="http://schemas.microsoft.com/office/drawing/2014/main" val="362239939"/>
                        </a:ext>
                      </a:extLst>
                    </a:gridCol>
                  </a:tblGrid>
                  <a:tr h="2873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S=K (Laplacian polynomials)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6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15252038"/>
                      </a:ext>
                    </a:extLst>
                  </a:tr>
                  <a:tr h="6264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P=Q (lags in time domain transfer function)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4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2493511"/>
                      </a:ext>
                    </a:extLst>
                  </a:tr>
                  <a:tr h="13044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Time domain transfer function design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4</a:t>
                          </a:r>
                          <a:r>
                            <a:rPr lang="en-US" sz="1000" baseline="30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th</a:t>
                          </a: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order low-pass Butterworth filter with normalized 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cut-off frequency = 0.5. Designed using MATLAB.</a:t>
                          </a: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3136568"/>
                      </a:ext>
                    </a:extLst>
                  </a:tr>
                  <a:tr h="6264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0" t="-354369" r="-100560" b="-107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0.05</a:t>
                          </a:r>
                          <a:endParaRPr lang="en-US" sz="105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7195261"/>
                      </a:ext>
                    </a:extLst>
                  </a:tr>
                  <a:tr h="6264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0" t="-454369" r="-100560" b="-7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0.1, 10, 100, 500, 1000</a:t>
                          </a:r>
                        </a:p>
                      </a:txBody>
                      <a:tcPr marL="46518" marR="4651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5131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3139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Results: Trend analysis (A2 set1) 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FC9DA65-4A8D-4280-A0D0-4FC5B866E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1" t="6031" r="7848" b="8511"/>
          <a:stretch/>
        </p:blipFill>
        <p:spPr>
          <a:xfrm>
            <a:off x="803275" y="603250"/>
            <a:ext cx="7537450" cy="393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DEBD2-2BA7-4A9A-A61E-64AC49CD4CE2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8" name="Graphic 7" descr="Internet Of Things with solid fill">
            <a:extLst>
              <a:ext uri="{FF2B5EF4-FFF2-40B4-BE49-F238E27FC236}">
                <a16:creationId xmlns:a16="http://schemas.microsoft.com/office/drawing/2014/main" id="{3C5F06B0-ECE8-4FAF-AD61-FBB2F9CB9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0484" y="129734"/>
            <a:ext cx="473516" cy="473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FC089-9F3F-46BE-AAFA-860E05BD6C4C}"/>
              </a:ext>
            </a:extLst>
          </p:cNvPr>
          <p:cNvSpPr txBox="1"/>
          <p:nvPr/>
        </p:nvSpPr>
        <p:spPr>
          <a:xfrm>
            <a:off x="6216650" y="4213423"/>
            <a:ext cx="2190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Fault event ~5170 mins</a:t>
            </a:r>
          </a:p>
        </p:txBody>
      </p:sp>
    </p:spTree>
    <p:extLst>
      <p:ext uri="{BB962C8B-B14F-4D97-AF65-F5344CB8AC3E}">
        <p14:creationId xmlns:p14="http://schemas.microsoft.com/office/powerpoint/2010/main" val="1985260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Results: Trend analysis (A5 set1)</a:t>
            </a: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45CCB56-75C4-4865-99BD-5C0F9985B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4" t="5893" r="8263" b="8787"/>
          <a:stretch/>
        </p:blipFill>
        <p:spPr>
          <a:xfrm>
            <a:off x="815975" y="606425"/>
            <a:ext cx="7512050" cy="3930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384C3-829B-4606-AF79-26DA38026D5A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957EFC69-D7A7-4EAC-BCE9-9A394374C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C6537-B0AC-41AF-8142-99C694892662}"/>
              </a:ext>
            </a:extLst>
          </p:cNvPr>
          <p:cNvSpPr txBox="1"/>
          <p:nvPr/>
        </p:nvSpPr>
        <p:spPr>
          <a:xfrm>
            <a:off x="6216650" y="4213423"/>
            <a:ext cx="2190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Fault event ~5170 mins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E6B328-B064-46F2-B37B-130338815987}"/>
              </a:ext>
            </a:extLst>
          </p:cNvPr>
          <p:cNvSpPr/>
          <p:nvPr/>
        </p:nvSpPr>
        <p:spPr>
          <a:xfrm>
            <a:off x="815975" y="3444873"/>
            <a:ext cx="2501900" cy="533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F35B3-AD38-4AC4-B3F7-195C926190DC}"/>
              </a:ext>
            </a:extLst>
          </p:cNvPr>
          <p:cNvSpPr/>
          <p:nvPr/>
        </p:nvSpPr>
        <p:spPr>
          <a:xfrm>
            <a:off x="815975" y="631827"/>
            <a:ext cx="2501900" cy="533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24A73-4A06-4E51-8FAB-8104CF888BE7}"/>
              </a:ext>
            </a:extLst>
          </p:cNvPr>
          <p:cNvSpPr/>
          <p:nvPr/>
        </p:nvSpPr>
        <p:spPr>
          <a:xfrm>
            <a:off x="3400425" y="1181100"/>
            <a:ext cx="2501900" cy="533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61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Results: Trend analysis (A2 set2)</a:t>
            </a:r>
          </a:p>
        </p:txBody>
      </p:sp>
      <p:pic>
        <p:nvPicPr>
          <p:cNvPr id="3" name="Picture 2" descr="Graphical user interface, diagram, table&#10;&#10;Description automatically generated">
            <a:extLst>
              <a:ext uri="{FF2B5EF4-FFF2-40B4-BE49-F238E27FC236}">
                <a16:creationId xmlns:a16="http://schemas.microsoft.com/office/drawing/2014/main" id="{29FB4776-E0B6-41C4-8C31-7302AD745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2" t="5893" r="7986" b="8236"/>
          <a:stretch/>
        </p:blipFill>
        <p:spPr>
          <a:xfrm>
            <a:off x="809625" y="654048"/>
            <a:ext cx="7524750" cy="3956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32045C-51A2-4F1F-9C31-2231F3D40558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CAB4421E-7DFC-4660-864C-925561C00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1A83-2D43-4154-84C8-CCE6429754DE}"/>
              </a:ext>
            </a:extLst>
          </p:cNvPr>
          <p:cNvSpPr/>
          <p:nvPr/>
        </p:nvSpPr>
        <p:spPr>
          <a:xfrm>
            <a:off x="809625" y="2365373"/>
            <a:ext cx="2501900" cy="533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1873F-ED7F-4E7A-8283-8C5A9B36F022}"/>
              </a:ext>
            </a:extLst>
          </p:cNvPr>
          <p:cNvSpPr txBox="1"/>
          <p:nvPr/>
        </p:nvSpPr>
        <p:spPr>
          <a:xfrm>
            <a:off x="6216650" y="4213423"/>
            <a:ext cx="2190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Fault event ~5170 mins</a:t>
            </a:r>
          </a:p>
        </p:txBody>
      </p:sp>
    </p:spTree>
    <p:extLst>
      <p:ext uri="{BB962C8B-B14F-4D97-AF65-F5344CB8AC3E}">
        <p14:creationId xmlns:p14="http://schemas.microsoft.com/office/powerpoint/2010/main" val="1378613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Results: Trend analysis (A5 set2)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960E15-6E6F-45C2-BCCE-F71C9519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4" t="5893" r="7916" b="8098"/>
          <a:stretch/>
        </p:blipFill>
        <p:spPr>
          <a:xfrm>
            <a:off x="876300" y="622298"/>
            <a:ext cx="75438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6B631-D813-416D-9E15-E7E69D88CAD4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FB7E522D-5E5F-4C3A-9E90-FE4A8E99B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81BB0F-757D-4C3F-9B63-A090CF42A3A6}"/>
              </a:ext>
            </a:extLst>
          </p:cNvPr>
          <p:cNvSpPr/>
          <p:nvPr/>
        </p:nvSpPr>
        <p:spPr>
          <a:xfrm>
            <a:off x="3492500" y="3441700"/>
            <a:ext cx="2501900" cy="533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AACE46-0B3E-45BA-9AB6-159DC8F1BD21}"/>
              </a:ext>
            </a:extLst>
          </p:cNvPr>
          <p:cNvSpPr/>
          <p:nvPr/>
        </p:nvSpPr>
        <p:spPr>
          <a:xfrm>
            <a:off x="5994400" y="2882900"/>
            <a:ext cx="2501900" cy="533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8C303-15E6-435C-953C-EC14F7B98227}"/>
              </a:ext>
            </a:extLst>
          </p:cNvPr>
          <p:cNvSpPr txBox="1"/>
          <p:nvPr/>
        </p:nvSpPr>
        <p:spPr>
          <a:xfrm>
            <a:off x="6216650" y="4213423"/>
            <a:ext cx="2190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Fault event ~5170 mins</a:t>
            </a:r>
          </a:p>
        </p:txBody>
      </p:sp>
    </p:spTree>
    <p:extLst>
      <p:ext uri="{BB962C8B-B14F-4D97-AF65-F5344CB8AC3E}">
        <p14:creationId xmlns:p14="http://schemas.microsoft.com/office/powerpoint/2010/main" val="65154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92BB0-4A5B-4014-90C0-7F9A61FA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36" y="917575"/>
            <a:ext cx="5450878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99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Results: Trend prediction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6B631-D813-416D-9E15-E7E69D88CAD4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80959F-84E8-4CD3-A753-D94E4E63D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9" t="5754" r="8333" b="3825"/>
          <a:stretch/>
        </p:blipFill>
        <p:spPr>
          <a:xfrm>
            <a:off x="0" y="1022350"/>
            <a:ext cx="4288689" cy="2667000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73221D-45DF-4419-B68D-756F186ABA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2" t="6031" r="8263" b="3824"/>
          <a:stretch/>
        </p:blipFill>
        <p:spPr>
          <a:xfrm>
            <a:off x="4571999" y="1022350"/>
            <a:ext cx="4457701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AFCCB-9763-49DF-836A-9F05FA5D6140}"/>
              </a:ext>
            </a:extLst>
          </p:cNvPr>
          <p:cNvSpPr txBox="1"/>
          <p:nvPr/>
        </p:nvSpPr>
        <p:spPr>
          <a:xfrm>
            <a:off x="880694" y="3814861"/>
            <a:ext cx="25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MSE for A2 (model blending)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0BD44-566F-4B41-8F84-0B9E2479E13B}"/>
              </a:ext>
            </a:extLst>
          </p:cNvPr>
          <p:cNvSpPr txBox="1"/>
          <p:nvPr/>
        </p:nvSpPr>
        <p:spPr>
          <a:xfrm>
            <a:off x="5537199" y="3814861"/>
            <a:ext cx="252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MSE for A5 (model selection) </a:t>
            </a:r>
          </a:p>
        </p:txBody>
      </p:sp>
      <p:pic>
        <p:nvPicPr>
          <p:cNvPr id="11" name="Graphic 10" descr="Internet Of Things with solid fill">
            <a:extLst>
              <a:ext uri="{FF2B5EF4-FFF2-40B4-BE49-F238E27FC236}">
                <a16:creationId xmlns:a16="http://schemas.microsoft.com/office/drawing/2014/main" id="{6D9B9C66-FC9A-42A0-81F8-4F5EE0A6B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91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Results: Trend prediction (A2)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11571-6D61-4C47-905D-C1FD52160D97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B6DE5488-BBE8-47B2-911C-5FC78092C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22E58D-CA49-4FDD-9AD8-07902FDC8698}"/>
              </a:ext>
            </a:extLst>
          </p:cNvPr>
          <p:cNvSpPr txBox="1"/>
          <p:nvPr/>
        </p:nvSpPr>
        <p:spPr>
          <a:xfrm>
            <a:off x="6532194" y="712780"/>
            <a:ext cx="2527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A2 Tag 13</a:t>
            </a:r>
          </a:p>
          <a:p>
            <a:endParaRPr lang="en-US" sz="1400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Model weight jittering between step and periodic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Predictions mismatch with tag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Model blending not effective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B346911-B5E4-495D-B61C-EF13802E27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1" t="5479" r="8402"/>
          <a:stretch/>
        </p:blipFill>
        <p:spPr>
          <a:xfrm>
            <a:off x="84507" y="694520"/>
            <a:ext cx="6379794" cy="36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98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Results: Trend prediction (A2)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11571-6D61-4C47-905D-C1FD52160D97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8551F428-DA2E-4A87-8867-A6176C3D1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47D4F-17E3-42F4-AFA8-2BBB5A076060}"/>
              </a:ext>
            </a:extLst>
          </p:cNvPr>
          <p:cNvSpPr txBox="1"/>
          <p:nvPr/>
        </p:nvSpPr>
        <p:spPr>
          <a:xfrm>
            <a:off x="6532194" y="712780"/>
            <a:ext cx="2527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A2 Tag 56</a:t>
            </a:r>
          </a:p>
          <a:p>
            <a:endParaRPr lang="en-US" sz="1400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Correct disturbance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Predictions follow future trend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Model weight evolves slowly to periodic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Unable to predict small “bump”- possible secondary disturbance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E9623803-84C3-4DC7-A00B-2B72B9093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2" t="5341" r="8541"/>
          <a:stretch/>
        </p:blipFill>
        <p:spPr>
          <a:xfrm>
            <a:off x="84506" y="660748"/>
            <a:ext cx="6360744" cy="36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4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Results: Trend prediction (A2)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11571-6D61-4C47-905D-C1FD52160D97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5B69C0E9-B660-4E77-BE36-3804C09D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0215C0-99F0-4585-B8EA-60125534F4C5}"/>
              </a:ext>
            </a:extLst>
          </p:cNvPr>
          <p:cNvSpPr txBox="1"/>
          <p:nvPr/>
        </p:nvSpPr>
        <p:spPr>
          <a:xfrm>
            <a:off x="6532194" y="712780"/>
            <a:ext cx="2527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A2 Tag 34</a:t>
            </a:r>
          </a:p>
          <a:p>
            <a:endParaRPr lang="en-US" sz="1400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Blend of step and periodic mostly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Overall prediction is better considering the mild effect of periodic disturbance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29EA999-0AF9-4151-9C1C-C9D75FBDA1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2" t="5341" r="8263"/>
          <a:stretch/>
        </p:blipFill>
        <p:spPr>
          <a:xfrm>
            <a:off x="84506" y="692074"/>
            <a:ext cx="6375401" cy="36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0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Results: Trend prediction (A5)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11571-6D61-4C47-905D-C1FD52160D97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08D96412-DCD2-48B2-B020-6BCC9A087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DDEF5-E3D9-4E18-8593-9947626960EC}"/>
                  </a:ext>
                </a:extLst>
              </p:cNvPr>
              <p:cNvSpPr txBox="1"/>
              <p:nvPr/>
            </p:nvSpPr>
            <p:spPr>
              <a:xfrm>
                <a:off x="6532194" y="712780"/>
                <a:ext cx="2527300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u="sng" dirty="0"/>
                  <a:t>A5 Tag 9</a:t>
                </a:r>
              </a:p>
              <a:p>
                <a:endParaRPr lang="en-US" sz="1400" u="sng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Ramp contribution gets quickly updated to step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Not picking periodic disturbance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Model isolation with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200" dirty="0"/>
                  <a:t> shows jittering effect prior to fault event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DDEF5-E3D9-4E18-8593-99476269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194" y="712780"/>
                <a:ext cx="2527300" cy="2000548"/>
              </a:xfrm>
              <a:prstGeom prst="rect">
                <a:avLst/>
              </a:prstGeom>
              <a:blipFill>
                <a:blip r:embed="rId5"/>
                <a:stretch>
                  <a:fillRect l="-725" t="-610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7EC22F1-324D-457D-A6CE-382096938F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84" t="5066" r="8403"/>
          <a:stretch/>
        </p:blipFill>
        <p:spPr>
          <a:xfrm>
            <a:off x="84506" y="712779"/>
            <a:ext cx="6233744" cy="36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2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Results: Trend prediction (A5)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11571-6D61-4C47-905D-C1FD52160D97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1AE6CDAE-98B0-4F90-9849-5BF57BDDF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0E3D2-56D0-453C-AC2F-2B42DB23A7FE}"/>
              </a:ext>
            </a:extLst>
          </p:cNvPr>
          <p:cNvSpPr txBox="1"/>
          <p:nvPr/>
        </p:nvSpPr>
        <p:spPr>
          <a:xfrm>
            <a:off x="6532194" y="712780"/>
            <a:ext cx="25273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A5 Tag 5</a:t>
            </a:r>
          </a:p>
          <a:p>
            <a:endParaRPr lang="en-US" sz="1400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Good example of rapid model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Good localized predictions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Not very good overall predictive capability since disturbance model updates are very localized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1DB6CFB-B69B-42E5-844C-A13FDFED79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64" t="5341" r="8334"/>
          <a:stretch/>
        </p:blipFill>
        <p:spPr>
          <a:xfrm>
            <a:off x="84506" y="712781"/>
            <a:ext cx="6303594" cy="36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47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Results: Trend prediction (A5)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11571-6D61-4C47-905D-C1FD52160D97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0260FD1E-2298-4E71-B26D-41F35120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FC86A1-B918-4976-860C-22AEE79FCD6C}"/>
              </a:ext>
            </a:extLst>
          </p:cNvPr>
          <p:cNvSpPr txBox="1"/>
          <p:nvPr/>
        </p:nvSpPr>
        <p:spPr>
          <a:xfrm>
            <a:off x="6532194" y="712780"/>
            <a:ext cx="2527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A5 Tag 18</a:t>
            </a:r>
          </a:p>
          <a:p>
            <a:endParaRPr lang="en-US" sz="1400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Lot of switching between step and periodic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Rapid transition seen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Once again, poor overall predictive capability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BB7227-6E09-41A6-8F57-0890FE33F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1" t="5203" r="7986"/>
          <a:stretch/>
        </p:blipFill>
        <p:spPr>
          <a:xfrm>
            <a:off x="84507" y="712780"/>
            <a:ext cx="6328994" cy="36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4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5E1783-99C5-47CA-851B-91457BF337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Key features for predictive analysis </a:t>
            </a:r>
          </a:p>
          <a:p>
            <a:endParaRPr lang="en-US" sz="1800" dirty="0"/>
          </a:p>
          <a:p>
            <a:r>
              <a:rPr lang="en-US" sz="1800" dirty="0"/>
              <a:t>GSP-MMKF tool development</a:t>
            </a:r>
          </a:p>
          <a:p>
            <a:endParaRPr lang="en-US" sz="1800" dirty="0"/>
          </a:p>
          <a:p>
            <a:r>
              <a:rPr lang="en-US" sz="1800" dirty="0"/>
              <a:t>GSP-MMKF features</a:t>
            </a:r>
          </a:p>
          <a:p>
            <a:endParaRPr lang="en-US" sz="1800" dirty="0"/>
          </a:p>
          <a:p>
            <a:r>
              <a:rPr lang="en-US" sz="1800" dirty="0"/>
              <a:t>Current results on normal plant data</a:t>
            </a:r>
          </a:p>
          <a:p>
            <a:endParaRPr lang="en-US" sz="1800" dirty="0"/>
          </a:p>
          <a:p>
            <a:r>
              <a:rPr lang="en-US" sz="1800" dirty="0"/>
              <a:t>Not able to predict the faults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11571-6D61-4C47-905D-C1FD52160D97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4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99D24493-00F0-43B2-A0C3-0EF0067A9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0484" y="123382"/>
            <a:ext cx="473516" cy="4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34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Part 5: Human operator experiment – interface design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51C30D-7EC8-4BC2-9DF8-30E1B20FE1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4416" y="655629"/>
            <a:ext cx="6855834" cy="1828800"/>
          </a:xfrm>
        </p:spPr>
        <p:txBody>
          <a:bodyPr/>
          <a:lstStyle/>
          <a:p>
            <a:pPr marL="0" indent="0">
              <a:buNone/>
            </a:pPr>
            <a:r>
              <a:rPr lang="en-US" sz="1600" u="sng" dirty="0"/>
              <a:t>Objective</a:t>
            </a:r>
            <a:r>
              <a:rPr lang="en-US" sz="1800" dirty="0"/>
              <a:t>:</a:t>
            </a:r>
          </a:p>
          <a:p>
            <a:r>
              <a:rPr lang="en-US" sz="1600" dirty="0"/>
              <a:t>Understand human factors in process systems from a fundamental aspect</a:t>
            </a:r>
          </a:p>
          <a:p>
            <a:r>
              <a:rPr lang="en-US" sz="1600" dirty="0"/>
              <a:t>Focus on process startup/shutdown (complex decision making)</a:t>
            </a:r>
          </a:p>
          <a:p>
            <a:r>
              <a:rPr lang="en-US" sz="1600" dirty="0"/>
              <a:t>Individual versus group tasks</a:t>
            </a:r>
          </a:p>
          <a:p>
            <a:r>
              <a:rPr lang="en-US" sz="1600" dirty="0"/>
              <a:t>How can these help in better SCR design?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u="sng" dirty="0"/>
              <a:t>Experiment setup (Dr. Wayne Gray lab @ RPI )</a:t>
            </a:r>
            <a:r>
              <a:rPr lang="en-US" sz="1600" dirty="0"/>
              <a:t>:</a:t>
            </a:r>
          </a:p>
          <a:p>
            <a:r>
              <a:rPr lang="en-US" sz="1600" dirty="0"/>
              <a:t>VAM upstream flowsheet Aspen Dynamics simulation</a:t>
            </a: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Controlled variable bounds and low/high alarms </a:t>
            </a:r>
            <a:r>
              <a:rPr lang="en-US" sz="1600" u="sng" dirty="0">
                <a:sym typeface="Wingdings" panose="05000000000000000000" pitchFamily="2" charset="2"/>
              </a:rPr>
              <a:t>Visual Feedback</a:t>
            </a:r>
          </a:p>
          <a:p>
            <a:r>
              <a:rPr lang="en-US" sz="1600" dirty="0">
                <a:sym typeface="Wingdings" panose="05000000000000000000" pitchFamily="2" charset="2"/>
              </a:rPr>
              <a:t>Manipulated variables  slider inputs</a:t>
            </a:r>
          </a:p>
          <a:p>
            <a:r>
              <a:rPr lang="en-US" sz="1600" dirty="0"/>
              <a:t>Person uses a mouse and a monitor</a:t>
            </a:r>
          </a:p>
          <a:p>
            <a:r>
              <a:rPr lang="en-US" sz="1600" dirty="0"/>
              <a:t>Eye tracking device captures eye-gaze on screen (visual attention)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Graphic 5" descr="Programmer female with solid fill">
            <a:extLst>
              <a:ext uri="{FF2B5EF4-FFF2-40B4-BE49-F238E27FC236}">
                <a16:creationId xmlns:a16="http://schemas.microsoft.com/office/drawing/2014/main" id="{9AAB39CB-42E6-4579-B9FC-E7ECC7CE2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8115" y="37213"/>
            <a:ext cx="521891" cy="521891"/>
          </a:xfrm>
          <a:prstGeom prst="rect">
            <a:avLst/>
          </a:prstGeom>
        </p:spPr>
      </p:pic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A4D4496B-EE9C-44E6-87CB-71286CED9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8638" y="37212"/>
            <a:ext cx="521891" cy="5218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063A90-FC78-4E41-9923-167E397FD8B4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3401354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Part 5: Human operator experiment – interface design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3EAF0477-0666-4F95-AE63-B9EE48AE0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24" t="15612" r="4912" b="6173"/>
          <a:stretch/>
        </p:blipFill>
        <p:spPr>
          <a:xfrm>
            <a:off x="817959" y="692150"/>
            <a:ext cx="7508082" cy="3568701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65F201B4-6858-4BB9-94A2-6519ABF80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8115" y="24809"/>
            <a:ext cx="521891" cy="521891"/>
          </a:xfrm>
          <a:prstGeom prst="rect">
            <a:avLst/>
          </a:prstGeom>
        </p:spPr>
      </p:pic>
      <p:pic>
        <p:nvPicPr>
          <p:cNvPr id="16" name="Graphic 15" descr="Programmer male with solid fill">
            <a:extLst>
              <a:ext uri="{FF2B5EF4-FFF2-40B4-BE49-F238E27FC236}">
                <a16:creationId xmlns:a16="http://schemas.microsoft.com/office/drawing/2014/main" id="{33DB4409-2EE2-4F06-970C-CF95EE72EA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8638" y="24809"/>
            <a:ext cx="521891" cy="5218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CAB4AE-7B53-429E-9E6D-D1B3FD0C99D6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287306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Human-in-The-Loop (</a:t>
            </a:r>
            <a:r>
              <a:rPr lang="en-US" b="1" dirty="0" err="1">
                <a:solidFill>
                  <a:schemeClr val="tx1"/>
                </a:solidFill>
              </a:rPr>
              <a:t>HiTL</a:t>
            </a:r>
            <a:r>
              <a:rPr lang="en-US" b="1" dirty="0">
                <a:solidFill>
                  <a:schemeClr val="tx1"/>
                </a:solidFill>
              </a:rPr>
              <a:t>) and Network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4CB10-89DD-4993-A1F7-5CEE23BB9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98" y="725785"/>
            <a:ext cx="2461281" cy="3044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E312B-3586-4B0B-B8AB-3EF4C3B6C6EA}"/>
              </a:ext>
            </a:extLst>
          </p:cNvPr>
          <p:cNvSpPr txBox="1"/>
          <p:nvPr/>
        </p:nvSpPr>
        <p:spPr>
          <a:xfrm>
            <a:off x="1" y="3742889"/>
            <a:ext cx="441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Ghosh, S. and Bequette, B.W., 2019. Process Systems Engineering and the Human-in-The-Loop: The Smart Control Room.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Industrial &amp; Engineering Chemistry Research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59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pp.2422-2429.</a:t>
            </a:r>
            <a:endParaRPr lang="en-US" sz="800" dirty="0"/>
          </a:p>
        </p:txBody>
      </p:sp>
      <p:pic>
        <p:nvPicPr>
          <p:cNvPr id="8" name="Graphic 7" descr="Connections with solid fill">
            <a:extLst>
              <a:ext uri="{FF2B5EF4-FFF2-40B4-BE49-F238E27FC236}">
                <a16:creationId xmlns:a16="http://schemas.microsoft.com/office/drawing/2014/main" id="{CEFA7F6B-BDCC-465C-B628-5ED61D7AB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7561" y="2475954"/>
            <a:ext cx="619027" cy="619027"/>
          </a:xfrm>
          <a:prstGeom prst="rect">
            <a:avLst/>
          </a:prstGeom>
        </p:spPr>
      </p:pic>
      <p:pic>
        <p:nvPicPr>
          <p:cNvPr id="9" name="Graphic 8" descr="Connections with solid fill">
            <a:extLst>
              <a:ext uri="{FF2B5EF4-FFF2-40B4-BE49-F238E27FC236}">
                <a16:creationId xmlns:a16="http://schemas.microsoft.com/office/drawing/2014/main" id="{01AAF265-DD1C-4684-8BBB-C406FD53C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4894" y="1997718"/>
            <a:ext cx="619027" cy="619027"/>
          </a:xfrm>
          <a:prstGeom prst="rect">
            <a:avLst/>
          </a:prstGeom>
        </p:spPr>
      </p:pic>
      <p:pic>
        <p:nvPicPr>
          <p:cNvPr id="10" name="Graphic 9" descr="Connections with solid fill">
            <a:extLst>
              <a:ext uri="{FF2B5EF4-FFF2-40B4-BE49-F238E27FC236}">
                <a16:creationId xmlns:a16="http://schemas.microsoft.com/office/drawing/2014/main" id="{A466B711-16E3-404A-A79D-5553DA6A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2989" y="1997719"/>
            <a:ext cx="619027" cy="619027"/>
          </a:xfrm>
          <a:prstGeom prst="rect">
            <a:avLst/>
          </a:prstGeom>
        </p:spPr>
      </p:pic>
      <p:pic>
        <p:nvPicPr>
          <p:cNvPr id="12" name="Graphic 11" descr="Factory with solid fill">
            <a:extLst>
              <a:ext uri="{FF2B5EF4-FFF2-40B4-BE49-F238E27FC236}">
                <a16:creationId xmlns:a16="http://schemas.microsoft.com/office/drawing/2014/main" id="{051FE0FC-77ED-4EB6-A8D8-F9C7E5F2D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7150" y="487659"/>
            <a:ext cx="1301750" cy="1301750"/>
          </a:xfrm>
          <a:prstGeom prst="rect">
            <a:avLst/>
          </a:prstGeom>
        </p:spPr>
      </p:pic>
      <p:pic>
        <p:nvPicPr>
          <p:cNvPr id="14" name="Graphic 13" descr="Internet Of Things with solid fill">
            <a:extLst>
              <a:ext uri="{FF2B5EF4-FFF2-40B4-BE49-F238E27FC236}">
                <a16:creationId xmlns:a16="http://schemas.microsoft.com/office/drawing/2014/main" id="{E2256EED-6E38-41F0-B148-3F2B3C8B1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0682" y="3587004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E4C26A-EA40-4E88-89E6-09A9962ABEB9}"/>
              </a:ext>
            </a:extLst>
          </p:cNvPr>
          <p:cNvSpPr/>
          <p:nvPr/>
        </p:nvSpPr>
        <p:spPr>
          <a:xfrm>
            <a:off x="5988770" y="2136874"/>
            <a:ext cx="711200" cy="3407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Reactor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0F0C3B-CDCB-4B38-A517-9EF9660C6CC4}"/>
              </a:ext>
            </a:extLst>
          </p:cNvPr>
          <p:cNvSpPr/>
          <p:nvPr/>
        </p:nvSpPr>
        <p:spPr>
          <a:xfrm>
            <a:off x="7430393" y="2136874"/>
            <a:ext cx="711200" cy="3407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Reactor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DEA697-4CFB-46C4-853D-E924EF0A14BF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6699970" y="2307233"/>
            <a:ext cx="730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Graphic 19" descr="Connections with solid fill">
            <a:extLst>
              <a:ext uri="{FF2B5EF4-FFF2-40B4-BE49-F238E27FC236}">
                <a16:creationId xmlns:a16="http://schemas.microsoft.com/office/drawing/2014/main" id="{C628A551-8584-44E2-9AC4-9C52A4CF9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2566" y="2571749"/>
            <a:ext cx="619027" cy="61902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396747-1102-4F87-AEC5-15762F942DB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058025" y="1789409"/>
            <a:ext cx="0" cy="347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7F13AF-96D9-4B58-AFAE-286996FACF97}"/>
              </a:ext>
            </a:extLst>
          </p:cNvPr>
          <p:cNvCxnSpPr>
            <a:cxnSpLocks/>
          </p:cNvCxnSpPr>
          <p:nvPr/>
        </p:nvCxnSpPr>
        <p:spPr>
          <a:xfrm>
            <a:off x="7077882" y="3183135"/>
            <a:ext cx="0" cy="315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4D5588-B9EA-4909-89C4-C4536DC17903}"/>
              </a:ext>
            </a:extLst>
          </p:cNvPr>
          <p:cNvCxnSpPr/>
          <p:nvPr/>
        </p:nvCxnSpPr>
        <p:spPr>
          <a:xfrm>
            <a:off x="5111750" y="1789409"/>
            <a:ext cx="39052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E71C4A-CB27-4864-8FE6-6B1087184BB9}"/>
              </a:ext>
            </a:extLst>
          </p:cNvPr>
          <p:cNvCxnSpPr/>
          <p:nvPr/>
        </p:nvCxnSpPr>
        <p:spPr>
          <a:xfrm>
            <a:off x="5105400" y="3183135"/>
            <a:ext cx="39052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FD2619F-9275-4F9A-8B67-35D1429A693C}"/>
              </a:ext>
            </a:extLst>
          </p:cNvPr>
          <p:cNvCxnSpPr>
            <a:endCxn id="12" idx="1"/>
          </p:cNvCxnSpPr>
          <p:nvPr/>
        </p:nvCxnSpPr>
        <p:spPr>
          <a:xfrm rot="16200000" flipV="1">
            <a:off x="4998765" y="2546919"/>
            <a:ext cx="2905670" cy="88900"/>
          </a:xfrm>
          <a:prstGeom prst="bentConnector4">
            <a:avLst>
              <a:gd name="adj1" fmla="val 337"/>
              <a:gd name="adj2" fmla="val 1914286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A5B0E2-2AE9-4EAB-9B39-C59BDA55AC70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102080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Part 5: Human operator experiment – interface design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7819D0D-9612-425D-BF6C-FBF9213BF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" t="15679" r="4723" b="6419"/>
          <a:stretch/>
        </p:blipFill>
        <p:spPr>
          <a:xfrm>
            <a:off x="596900" y="684400"/>
            <a:ext cx="7950200" cy="3774700"/>
          </a:xfrm>
          <a:prstGeom prst="rect">
            <a:avLst/>
          </a:prstGeom>
        </p:spPr>
      </p:pic>
      <p:pic>
        <p:nvPicPr>
          <p:cNvPr id="11" name="Graphic 10" descr="Programmer female with solid fill">
            <a:extLst>
              <a:ext uri="{FF2B5EF4-FFF2-40B4-BE49-F238E27FC236}">
                <a16:creationId xmlns:a16="http://schemas.microsoft.com/office/drawing/2014/main" id="{B8C291ED-DAC0-4486-A053-2B3AD93A2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8115" y="24809"/>
            <a:ext cx="521891" cy="521891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FA71C18C-8C9F-43DF-A970-9CCD0FA2C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8638" y="24808"/>
            <a:ext cx="521891" cy="5218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1D7B00-70BA-402E-B0D9-93F7283C4BDC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843802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Overall Summary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5BA200-1BE8-4467-93FC-DBCCDE23CF96}"/>
              </a:ext>
            </a:extLst>
          </p:cNvPr>
          <p:cNvSpPr/>
          <p:nvPr/>
        </p:nvSpPr>
        <p:spPr>
          <a:xfrm>
            <a:off x="3891438" y="1993900"/>
            <a:ext cx="990600" cy="9080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76D95-6CA4-4E1E-9AE2-E2B897200A47}"/>
              </a:ext>
            </a:extLst>
          </p:cNvPr>
          <p:cNvSpPr/>
          <p:nvPr/>
        </p:nvSpPr>
        <p:spPr>
          <a:xfrm>
            <a:off x="2311400" y="1352550"/>
            <a:ext cx="13017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VAM 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B1A9A-0CCB-4A0A-A34F-F13A0891E84C}"/>
              </a:ext>
            </a:extLst>
          </p:cNvPr>
          <p:cNvSpPr/>
          <p:nvPr/>
        </p:nvSpPr>
        <p:spPr>
          <a:xfrm>
            <a:off x="2352675" y="2990851"/>
            <a:ext cx="13017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HiTL</a:t>
            </a:r>
            <a:r>
              <a:rPr lang="en-US" dirty="0"/>
              <a:t> MPC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6317F-1EBC-43A9-99C4-7D2E3E1A6C61}"/>
              </a:ext>
            </a:extLst>
          </p:cNvPr>
          <p:cNvSpPr/>
          <p:nvPr/>
        </p:nvSpPr>
        <p:spPr>
          <a:xfrm>
            <a:off x="5092700" y="1362074"/>
            <a:ext cx="15430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 Signal 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3B665-145C-4CA5-AF50-72A0F4C75ECA}"/>
              </a:ext>
            </a:extLst>
          </p:cNvPr>
          <p:cNvSpPr/>
          <p:nvPr/>
        </p:nvSpPr>
        <p:spPr>
          <a:xfrm>
            <a:off x="5130800" y="2854325"/>
            <a:ext cx="1466850" cy="806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Human experiment setup</a:t>
            </a:r>
          </a:p>
        </p:txBody>
      </p:sp>
    </p:spTree>
    <p:extLst>
      <p:ext uri="{BB962C8B-B14F-4D97-AF65-F5344CB8AC3E}">
        <p14:creationId xmlns:p14="http://schemas.microsoft.com/office/powerpoint/2010/main" val="4122122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5BA200-1BE8-4467-93FC-DBCCDE23CF96}"/>
              </a:ext>
            </a:extLst>
          </p:cNvPr>
          <p:cNvSpPr/>
          <p:nvPr/>
        </p:nvSpPr>
        <p:spPr>
          <a:xfrm>
            <a:off x="3891438" y="1993900"/>
            <a:ext cx="990600" cy="9080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76D95-6CA4-4E1E-9AE2-E2B897200A47}"/>
              </a:ext>
            </a:extLst>
          </p:cNvPr>
          <p:cNvSpPr/>
          <p:nvPr/>
        </p:nvSpPr>
        <p:spPr>
          <a:xfrm>
            <a:off x="2311400" y="1352550"/>
            <a:ext cx="13017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VAM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1CA0B-4C35-47F4-8F9B-51C4AAB23108}"/>
              </a:ext>
            </a:extLst>
          </p:cNvPr>
          <p:cNvSpPr txBox="1"/>
          <p:nvPr/>
        </p:nvSpPr>
        <p:spPr>
          <a:xfrm>
            <a:off x="62389" y="666371"/>
            <a:ext cx="229028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plant/model mismatch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Startup/shutdown of Aspen plant using event scripting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model completions to get duties for energy driven analysis and other advanced applications (scheduling)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F86C20-7666-4C2D-9E4E-30E8A77E7BDA}"/>
              </a:ext>
            </a:extLst>
          </p:cNvPr>
          <p:cNvCxnSpPr/>
          <p:nvPr/>
        </p:nvCxnSpPr>
        <p:spPr>
          <a:xfrm flipH="1">
            <a:off x="224416" y="2447925"/>
            <a:ext cx="35030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1FE6BB-9EBF-4642-A2C3-A98AB05D62D0}"/>
              </a:ext>
            </a:extLst>
          </p:cNvPr>
          <p:cNvCxnSpPr/>
          <p:nvPr/>
        </p:nvCxnSpPr>
        <p:spPr>
          <a:xfrm>
            <a:off x="4946650" y="2447925"/>
            <a:ext cx="40703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34B027-8314-46FB-B41A-1F6139B9380F}"/>
              </a:ext>
            </a:extLst>
          </p:cNvPr>
          <p:cNvCxnSpPr/>
          <p:nvPr/>
        </p:nvCxnSpPr>
        <p:spPr>
          <a:xfrm>
            <a:off x="4381500" y="666371"/>
            <a:ext cx="0" cy="12291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96CC70-499B-446D-BAB9-1A3BB4CB8D72}"/>
              </a:ext>
            </a:extLst>
          </p:cNvPr>
          <p:cNvCxnSpPr>
            <a:cxnSpLocks/>
          </p:cNvCxnSpPr>
          <p:nvPr/>
        </p:nvCxnSpPr>
        <p:spPr>
          <a:xfrm>
            <a:off x="4381500" y="2990851"/>
            <a:ext cx="0" cy="1402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210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5BA200-1BE8-4467-93FC-DBCCDE23CF96}"/>
              </a:ext>
            </a:extLst>
          </p:cNvPr>
          <p:cNvSpPr/>
          <p:nvPr/>
        </p:nvSpPr>
        <p:spPr>
          <a:xfrm>
            <a:off x="3891438" y="1993900"/>
            <a:ext cx="990600" cy="9080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76D95-6CA4-4E1E-9AE2-E2B897200A47}"/>
              </a:ext>
            </a:extLst>
          </p:cNvPr>
          <p:cNvSpPr/>
          <p:nvPr/>
        </p:nvSpPr>
        <p:spPr>
          <a:xfrm>
            <a:off x="2311400" y="1352550"/>
            <a:ext cx="13017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VAM 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B1A9A-0CCB-4A0A-A34F-F13A0891E84C}"/>
              </a:ext>
            </a:extLst>
          </p:cNvPr>
          <p:cNvSpPr/>
          <p:nvPr/>
        </p:nvSpPr>
        <p:spPr>
          <a:xfrm>
            <a:off x="2352675" y="2990851"/>
            <a:ext cx="13017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HiTL</a:t>
            </a:r>
            <a:r>
              <a:rPr lang="en-US" dirty="0"/>
              <a:t> MPC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1CA0B-4C35-47F4-8F9B-51C4AAB23108}"/>
              </a:ext>
            </a:extLst>
          </p:cNvPr>
          <p:cNvSpPr txBox="1"/>
          <p:nvPr/>
        </p:nvSpPr>
        <p:spPr>
          <a:xfrm>
            <a:off x="62389" y="666371"/>
            <a:ext cx="229028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plant/model mismatch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Startup/shutdown of Aspen plant using event scripting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model completions to get duties for energy driven analysis and other advanced applications (scheduling)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586B-3D70-4291-99D4-EA31626C813F}"/>
              </a:ext>
            </a:extLst>
          </p:cNvPr>
          <p:cNvSpPr txBox="1"/>
          <p:nvPr/>
        </p:nvSpPr>
        <p:spPr>
          <a:xfrm>
            <a:off x="60008" y="2768224"/>
            <a:ext cx="215614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 to experiments, NLP, see how MPC can assist in human decisions during 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Haptic, visual or auditory feedbacks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given objective, what kinds of information assist/doesn’t</a:t>
            </a:r>
            <a:endParaRPr lang="en-US" sz="11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F86C20-7666-4C2D-9E4E-30E8A77E7BDA}"/>
              </a:ext>
            </a:extLst>
          </p:cNvPr>
          <p:cNvCxnSpPr/>
          <p:nvPr/>
        </p:nvCxnSpPr>
        <p:spPr>
          <a:xfrm flipH="1">
            <a:off x="224416" y="2447925"/>
            <a:ext cx="35030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1FE6BB-9EBF-4642-A2C3-A98AB05D62D0}"/>
              </a:ext>
            </a:extLst>
          </p:cNvPr>
          <p:cNvCxnSpPr/>
          <p:nvPr/>
        </p:nvCxnSpPr>
        <p:spPr>
          <a:xfrm>
            <a:off x="4946650" y="2447925"/>
            <a:ext cx="40703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34B027-8314-46FB-B41A-1F6139B9380F}"/>
              </a:ext>
            </a:extLst>
          </p:cNvPr>
          <p:cNvCxnSpPr/>
          <p:nvPr/>
        </p:nvCxnSpPr>
        <p:spPr>
          <a:xfrm>
            <a:off x="4381500" y="666371"/>
            <a:ext cx="0" cy="12291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96CC70-499B-446D-BAB9-1A3BB4CB8D72}"/>
              </a:ext>
            </a:extLst>
          </p:cNvPr>
          <p:cNvCxnSpPr>
            <a:cxnSpLocks/>
          </p:cNvCxnSpPr>
          <p:nvPr/>
        </p:nvCxnSpPr>
        <p:spPr>
          <a:xfrm>
            <a:off x="4381500" y="2990851"/>
            <a:ext cx="0" cy="1402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023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5BA200-1BE8-4467-93FC-DBCCDE23CF96}"/>
              </a:ext>
            </a:extLst>
          </p:cNvPr>
          <p:cNvSpPr/>
          <p:nvPr/>
        </p:nvSpPr>
        <p:spPr>
          <a:xfrm>
            <a:off x="3891438" y="1993900"/>
            <a:ext cx="990600" cy="9080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76D95-6CA4-4E1E-9AE2-E2B897200A47}"/>
              </a:ext>
            </a:extLst>
          </p:cNvPr>
          <p:cNvSpPr/>
          <p:nvPr/>
        </p:nvSpPr>
        <p:spPr>
          <a:xfrm>
            <a:off x="2311400" y="1352550"/>
            <a:ext cx="13017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VAM 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B1A9A-0CCB-4A0A-A34F-F13A0891E84C}"/>
              </a:ext>
            </a:extLst>
          </p:cNvPr>
          <p:cNvSpPr/>
          <p:nvPr/>
        </p:nvSpPr>
        <p:spPr>
          <a:xfrm>
            <a:off x="2352675" y="2990851"/>
            <a:ext cx="13017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HiTL</a:t>
            </a:r>
            <a:r>
              <a:rPr lang="en-US" dirty="0"/>
              <a:t> MPC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6317F-1EBC-43A9-99C4-7D2E3E1A6C61}"/>
              </a:ext>
            </a:extLst>
          </p:cNvPr>
          <p:cNvSpPr/>
          <p:nvPr/>
        </p:nvSpPr>
        <p:spPr>
          <a:xfrm>
            <a:off x="5092700" y="1362074"/>
            <a:ext cx="15430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 Signal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1CA0B-4C35-47F4-8F9B-51C4AAB23108}"/>
              </a:ext>
            </a:extLst>
          </p:cNvPr>
          <p:cNvSpPr txBox="1"/>
          <p:nvPr/>
        </p:nvSpPr>
        <p:spPr>
          <a:xfrm>
            <a:off x="62389" y="666371"/>
            <a:ext cx="229028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plant/model mismatch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Startup/shutdown of Aspen plant using event scripting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model completions to get duties for energy driven analysis and other advanced applications (scheduling)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586B-3D70-4291-99D4-EA31626C813F}"/>
              </a:ext>
            </a:extLst>
          </p:cNvPr>
          <p:cNvSpPr txBox="1"/>
          <p:nvPr/>
        </p:nvSpPr>
        <p:spPr>
          <a:xfrm>
            <a:off x="60008" y="2768224"/>
            <a:ext cx="215614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 to experiments, NLP, see how MPC can assist in human decisions during 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Haptic, visual or auditory feedbacks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given objective, what kinds of information assist/doesn’t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B1E1FC-FF5F-45BF-BE88-BA93C6DAD97D}"/>
              </a:ext>
            </a:extLst>
          </p:cNvPr>
          <p:cNvSpPr txBox="1"/>
          <p:nvPr/>
        </p:nvSpPr>
        <p:spPr>
          <a:xfrm>
            <a:off x="6784976" y="664844"/>
            <a:ext cx="2181224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other network building techniques (causality, optimization using Laplacian characteristics) 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more disturbance banks 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to operator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map to flowsheet, use network info (clusters, path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etc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F86C20-7666-4C2D-9E4E-30E8A77E7BDA}"/>
              </a:ext>
            </a:extLst>
          </p:cNvPr>
          <p:cNvCxnSpPr/>
          <p:nvPr/>
        </p:nvCxnSpPr>
        <p:spPr>
          <a:xfrm flipH="1">
            <a:off x="224416" y="2447925"/>
            <a:ext cx="35030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1FE6BB-9EBF-4642-A2C3-A98AB05D62D0}"/>
              </a:ext>
            </a:extLst>
          </p:cNvPr>
          <p:cNvCxnSpPr/>
          <p:nvPr/>
        </p:nvCxnSpPr>
        <p:spPr>
          <a:xfrm>
            <a:off x="4946650" y="2447925"/>
            <a:ext cx="40703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34B027-8314-46FB-B41A-1F6139B9380F}"/>
              </a:ext>
            </a:extLst>
          </p:cNvPr>
          <p:cNvCxnSpPr/>
          <p:nvPr/>
        </p:nvCxnSpPr>
        <p:spPr>
          <a:xfrm>
            <a:off x="4381500" y="666371"/>
            <a:ext cx="0" cy="12291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96CC70-499B-446D-BAB9-1A3BB4CB8D72}"/>
              </a:ext>
            </a:extLst>
          </p:cNvPr>
          <p:cNvCxnSpPr>
            <a:cxnSpLocks/>
          </p:cNvCxnSpPr>
          <p:nvPr/>
        </p:nvCxnSpPr>
        <p:spPr>
          <a:xfrm>
            <a:off x="4381500" y="2990851"/>
            <a:ext cx="0" cy="1402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89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5BA200-1BE8-4467-93FC-DBCCDE23CF96}"/>
              </a:ext>
            </a:extLst>
          </p:cNvPr>
          <p:cNvSpPr/>
          <p:nvPr/>
        </p:nvSpPr>
        <p:spPr>
          <a:xfrm>
            <a:off x="3891438" y="1993900"/>
            <a:ext cx="990600" cy="9080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76D95-6CA4-4E1E-9AE2-E2B897200A47}"/>
              </a:ext>
            </a:extLst>
          </p:cNvPr>
          <p:cNvSpPr/>
          <p:nvPr/>
        </p:nvSpPr>
        <p:spPr>
          <a:xfrm>
            <a:off x="2311400" y="1352550"/>
            <a:ext cx="13017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VAM 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B1A9A-0CCB-4A0A-A34F-F13A0891E84C}"/>
              </a:ext>
            </a:extLst>
          </p:cNvPr>
          <p:cNvSpPr/>
          <p:nvPr/>
        </p:nvSpPr>
        <p:spPr>
          <a:xfrm>
            <a:off x="2352675" y="2990851"/>
            <a:ext cx="13017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HiTL</a:t>
            </a:r>
            <a:r>
              <a:rPr lang="en-US" dirty="0"/>
              <a:t> MPC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6317F-1EBC-43A9-99C4-7D2E3E1A6C61}"/>
              </a:ext>
            </a:extLst>
          </p:cNvPr>
          <p:cNvSpPr/>
          <p:nvPr/>
        </p:nvSpPr>
        <p:spPr>
          <a:xfrm>
            <a:off x="5092700" y="1362074"/>
            <a:ext cx="154305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 Signal 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3B665-145C-4CA5-AF50-72A0F4C75ECA}"/>
              </a:ext>
            </a:extLst>
          </p:cNvPr>
          <p:cNvSpPr/>
          <p:nvPr/>
        </p:nvSpPr>
        <p:spPr>
          <a:xfrm>
            <a:off x="5130800" y="2854325"/>
            <a:ext cx="1466850" cy="806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Human experiment 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1CA0B-4C35-47F4-8F9B-51C4AAB23108}"/>
              </a:ext>
            </a:extLst>
          </p:cNvPr>
          <p:cNvSpPr txBox="1"/>
          <p:nvPr/>
        </p:nvSpPr>
        <p:spPr>
          <a:xfrm>
            <a:off x="62389" y="666371"/>
            <a:ext cx="229028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plant/model mismatch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Startup/shutdown of Aspen plant using event scripting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model completions to get duties for energy driven analysis and other advanced applications (scheduling)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D586B-3D70-4291-99D4-EA31626C813F}"/>
              </a:ext>
            </a:extLst>
          </p:cNvPr>
          <p:cNvSpPr txBox="1"/>
          <p:nvPr/>
        </p:nvSpPr>
        <p:spPr>
          <a:xfrm>
            <a:off x="60008" y="2695575"/>
            <a:ext cx="215614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 to experiments, NLP, see how MPC can assist in human decisions during 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given objective, what kinds of information assists/doesn’t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B1E1FC-FF5F-45BF-BE88-BA93C6DAD97D}"/>
              </a:ext>
            </a:extLst>
          </p:cNvPr>
          <p:cNvSpPr txBox="1"/>
          <p:nvPr/>
        </p:nvSpPr>
        <p:spPr>
          <a:xfrm>
            <a:off x="6784976" y="664844"/>
            <a:ext cx="2181224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other network building techniques (causality, optimization using Laplacian characteristics) 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more disturbance banks 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to operator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map to flowsheet, use network info (clusters, path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etc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5E06D-4956-40F4-8C11-EF892024D2DF}"/>
              </a:ext>
            </a:extLst>
          </p:cNvPr>
          <p:cNvSpPr txBox="1"/>
          <p:nvPr/>
        </p:nvSpPr>
        <p:spPr>
          <a:xfrm>
            <a:off x="6784976" y="2634614"/>
            <a:ext cx="229901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design to adaptively change display of information based on operator’s attention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GSP tool plays a role in network adaptivity of information display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automation algorithms to kind of feedback desired (haptic, visual, auditory)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F86C20-7666-4C2D-9E4E-30E8A77E7BDA}"/>
              </a:ext>
            </a:extLst>
          </p:cNvPr>
          <p:cNvCxnSpPr/>
          <p:nvPr/>
        </p:nvCxnSpPr>
        <p:spPr>
          <a:xfrm flipH="1">
            <a:off x="224416" y="2447925"/>
            <a:ext cx="35030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1FE6BB-9EBF-4642-A2C3-A98AB05D62D0}"/>
              </a:ext>
            </a:extLst>
          </p:cNvPr>
          <p:cNvCxnSpPr/>
          <p:nvPr/>
        </p:nvCxnSpPr>
        <p:spPr>
          <a:xfrm>
            <a:off x="4946650" y="2447925"/>
            <a:ext cx="40703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34B027-8314-46FB-B41A-1F6139B9380F}"/>
              </a:ext>
            </a:extLst>
          </p:cNvPr>
          <p:cNvCxnSpPr/>
          <p:nvPr/>
        </p:nvCxnSpPr>
        <p:spPr>
          <a:xfrm>
            <a:off x="4381500" y="666371"/>
            <a:ext cx="0" cy="12291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96CC70-499B-446D-BAB9-1A3BB4CB8D72}"/>
              </a:ext>
            </a:extLst>
          </p:cNvPr>
          <p:cNvCxnSpPr>
            <a:cxnSpLocks/>
          </p:cNvCxnSpPr>
          <p:nvPr/>
        </p:nvCxnSpPr>
        <p:spPr>
          <a:xfrm>
            <a:off x="4381500" y="2990851"/>
            <a:ext cx="0" cy="1402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799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0532A-7872-4650-A35C-F46C0C1E13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Acknowledgements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BF8E3-3663-4965-B452-8EFD3015268B}"/>
              </a:ext>
            </a:extLst>
          </p:cNvPr>
          <p:cNvSpPr txBox="1"/>
          <p:nvPr/>
        </p:nvSpPr>
        <p:spPr>
          <a:xfrm>
            <a:off x="232410" y="692150"/>
            <a:ext cx="86791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Advisor</a:t>
            </a:r>
            <a:r>
              <a:rPr lang="en-US" sz="1200" dirty="0"/>
              <a:t>: Dr. B. Wayne </a:t>
            </a:r>
            <a:r>
              <a:rPr lang="en-US" sz="1200" dirty="0" err="1"/>
              <a:t>Bequette</a:t>
            </a:r>
            <a:endParaRPr lang="en-US" sz="1200" dirty="0"/>
          </a:p>
          <a:p>
            <a:endParaRPr lang="en-US" sz="1200" dirty="0"/>
          </a:p>
          <a:p>
            <a:r>
              <a:rPr lang="en-US" sz="1200" u="sng" dirty="0"/>
              <a:t>Committee members</a:t>
            </a:r>
            <a:r>
              <a:rPr lang="en-US" sz="1200" dirty="0"/>
              <a:t>: Dr. Joel </a:t>
            </a:r>
            <a:r>
              <a:rPr lang="en-US" sz="1200" dirty="0" err="1"/>
              <a:t>Plawsky</a:t>
            </a:r>
            <a:r>
              <a:rPr lang="en-US" sz="1200" dirty="0"/>
              <a:t>, Dr. Juergen Hahn and Dr. </a:t>
            </a:r>
            <a:r>
              <a:rPr lang="en-US" sz="1200" dirty="0" err="1"/>
              <a:t>Fotios</a:t>
            </a:r>
            <a:r>
              <a:rPr lang="en-US" sz="1200" dirty="0"/>
              <a:t> </a:t>
            </a:r>
            <a:r>
              <a:rPr lang="en-US" sz="1200" dirty="0" err="1"/>
              <a:t>Kopsaftopoulos</a:t>
            </a:r>
            <a:endParaRPr lang="en-US" sz="1200" dirty="0"/>
          </a:p>
          <a:p>
            <a:endParaRPr lang="en-US" sz="1200" dirty="0"/>
          </a:p>
          <a:p>
            <a:r>
              <a:rPr lang="en-US" sz="1200" u="sng" dirty="0"/>
              <a:t>Collaborators</a:t>
            </a:r>
            <a:r>
              <a:rPr lang="en-US" sz="1200" b="1" dirty="0"/>
              <a:t>: </a:t>
            </a:r>
            <a:r>
              <a:rPr lang="en-US" sz="1200" dirty="0"/>
              <a:t>Dr. Wayne Gray and group (Cognitive science &amp; human factors experiments), Entire ASU team</a:t>
            </a:r>
          </a:p>
          <a:p>
            <a:endParaRPr lang="en-US" sz="1200" b="1" dirty="0"/>
          </a:p>
          <a:p>
            <a:endParaRPr lang="en-US" sz="1200" b="1" dirty="0"/>
          </a:p>
          <a:p>
            <a:r>
              <a:rPr lang="en-US" sz="1200" b="1" dirty="0"/>
              <a:t>Group members</a:t>
            </a:r>
          </a:p>
          <a:p>
            <a:endParaRPr lang="en-US" sz="1200" b="1" dirty="0"/>
          </a:p>
          <a:p>
            <a:r>
              <a:rPr lang="en-US" sz="1200" u="sng" dirty="0"/>
              <a:t>Current</a:t>
            </a:r>
            <a:r>
              <a:rPr lang="en-US" sz="1200" dirty="0"/>
              <a:t>: Dr. Nihat </a:t>
            </a:r>
            <a:r>
              <a:rPr lang="en-US" sz="1200" dirty="0" err="1"/>
              <a:t>Baysal</a:t>
            </a:r>
            <a:r>
              <a:rPr lang="en-US" sz="1200" dirty="0"/>
              <a:t>, Dr. Leander Petersen, Shu Yang, Travis Diamond, Andreas </a:t>
            </a:r>
            <a:r>
              <a:rPr lang="en-US" sz="1200" dirty="0" err="1"/>
              <a:t>Rebmann</a:t>
            </a:r>
            <a:r>
              <a:rPr lang="en-US" sz="1200" dirty="0"/>
              <a:t>, </a:t>
            </a:r>
            <a:r>
              <a:rPr lang="en-US" sz="1200" dirty="0" err="1"/>
              <a:t>Mrunal</a:t>
            </a:r>
            <a:r>
              <a:rPr lang="en-US" sz="1200" dirty="0"/>
              <a:t> </a:t>
            </a:r>
            <a:r>
              <a:rPr lang="en-US" sz="1200" dirty="0" err="1"/>
              <a:t>Sontakke</a:t>
            </a:r>
            <a:r>
              <a:rPr lang="en-US" sz="1200" dirty="0"/>
              <a:t> &amp; Lucky </a:t>
            </a:r>
            <a:r>
              <a:rPr lang="en-US" sz="1200" dirty="0" err="1"/>
              <a:t>Yerimah</a:t>
            </a:r>
            <a:endParaRPr lang="en-US" sz="1200" dirty="0"/>
          </a:p>
          <a:p>
            <a:endParaRPr lang="en-US" sz="1200" dirty="0"/>
          </a:p>
          <a:p>
            <a:r>
              <a:rPr lang="en-US" sz="1200" u="sng" dirty="0"/>
              <a:t>Past</a:t>
            </a:r>
            <a:r>
              <a:rPr lang="en-US" sz="1200" dirty="0"/>
              <a:t>: Dr. </a:t>
            </a:r>
            <a:r>
              <a:rPr lang="en-US" sz="1200" dirty="0" err="1"/>
              <a:t>Pranesh</a:t>
            </a:r>
            <a:r>
              <a:rPr lang="en-US" sz="1200" dirty="0"/>
              <a:t> </a:t>
            </a:r>
            <a:r>
              <a:rPr lang="en-US" sz="1200" dirty="0" err="1"/>
              <a:t>Navarathna</a:t>
            </a:r>
            <a:r>
              <a:rPr lang="en-US" sz="1200" dirty="0"/>
              <a:t>, Dr. Daniel </a:t>
            </a:r>
            <a:r>
              <a:rPr lang="en-US" sz="1200" dirty="0" err="1"/>
              <a:t>Howsmon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/>
              <a:t>All CBE officials and staff</a:t>
            </a:r>
          </a:p>
          <a:p>
            <a:endParaRPr lang="en-US" sz="1200" dirty="0"/>
          </a:p>
          <a:p>
            <a:r>
              <a:rPr lang="en-US" sz="1200" u="sng" dirty="0"/>
              <a:t>Funding agencies</a:t>
            </a:r>
            <a:r>
              <a:rPr lang="en-US" sz="1200" dirty="0"/>
              <a:t>: Howard P. Isermann Fellowship (CBE), RPI Knowledge and Innovation Program (KIP) &amp; Department of Energy (DOE) and Clean Energy Smart Manufacturing Innovation Institute (CESMII)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6034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BBF8E3-3663-4965-B452-8EFD3015268B}"/>
              </a:ext>
            </a:extLst>
          </p:cNvPr>
          <p:cNvSpPr txBox="1"/>
          <p:nvPr/>
        </p:nvSpPr>
        <p:spPr>
          <a:xfrm>
            <a:off x="232410" y="1524000"/>
            <a:ext cx="8679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5335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Publications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8EE7BF-A113-4798-AE8B-E8684C623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754139"/>
              </p:ext>
            </p:extLst>
          </p:nvPr>
        </p:nvGraphicFramePr>
        <p:xfrm>
          <a:off x="0" y="596898"/>
          <a:ext cx="8502650" cy="3028334"/>
        </p:xfrm>
        <a:graphic>
          <a:graphicData uri="http://schemas.openxmlformats.org/drawingml/2006/table">
            <a:tbl>
              <a:tblPr firstRow="1" firstCol="1" bandRow="1"/>
              <a:tblGrid>
                <a:gridCol w="8502650">
                  <a:extLst>
                    <a:ext uri="{9D8B030D-6E8A-4147-A177-3AD203B41FA5}">
                      <a16:colId xmlns:a16="http://schemas.microsoft.com/office/drawing/2014/main" val="3690371746"/>
                    </a:ext>
                  </a:extLst>
                </a:gridCol>
              </a:tblGrid>
              <a:tr h="1473202">
                <a:tc>
                  <a:txBody>
                    <a:bodyPr/>
                    <a:lstStyle/>
                    <a:p>
                      <a:pPr marL="400050" marR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Ghosh, S. and Bequette, B.W., 2020. Spectral graph theoretic analysis of process systems: an application to distillation columns. </a:t>
                      </a:r>
                      <a:r>
                        <a:rPr lang="en-US" sz="11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Computers &amp; Chemical Engineering (</a:t>
                      </a:r>
                      <a:r>
                        <a:rPr lang="en-US" sz="1100" i="1" u="sng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 revision</a:t>
                      </a:r>
                      <a:r>
                        <a:rPr lang="en-US" sz="11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400050" marR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Ghosh, S. and Bequette, B.W., 2021. Human-in-The-Loop Model Predictive Control. </a:t>
                      </a:r>
                      <a:r>
                        <a:rPr lang="en-US" sz="1100" i="1" u="sng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Manuscript under preparation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400050" marR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Ghosh, S., Yang, S. and Bequette, B.W., 2020. Inferential modeling and soft sensors. </a:t>
                      </a:r>
                      <a:r>
                        <a:rPr lang="en-US" sz="11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Smart Manufacturing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pp.323-351.</a:t>
                      </a:r>
                    </a:p>
                    <a:p>
                      <a:pPr marL="400050" marR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Yang, S.,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Navarathna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P., Ghosh, S. and Bequette, B.W., 2020. Hybrid Modeling in the Era of Smart Manufacturing. </a:t>
                      </a:r>
                      <a:r>
                        <a:rPr lang="en-US" sz="11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Computers &amp; Chemical Engineering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p.106874.</a:t>
                      </a:r>
                    </a:p>
                  </a:txBody>
                  <a:tcPr marL="37575" marR="375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890846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400050" marR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Ghosh, S. and Bequette, B.W., 2019. Process Systems Engineering and the Human-in-The-Loop: The Smart Control Room. </a:t>
                      </a:r>
                      <a:r>
                        <a:rPr lang="en-US" sz="11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Industrial &amp; Engineering Chemistry Research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 </a:t>
                      </a:r>
                      <a:r>
                        <a:rPr lang="en-US" sz="11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59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(6), pp.2422-2429.</a:t>
                      </a:r>
                    </a:p>
                  </a:txBody>
                  <a:tcPr marL="37575" marR="375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862107"/>
                  </a:ext>
                </a:extLst>
              </a:tr>
              <a:tr h="1110632">
                <a:tc>
                  <a:txBody>
                    <a:bodyPr/>
                    <a:lstStyle/>
                    <a:p>
                      <a:pPr marL="400050" marR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Ghosh, S. and Bequette, B.W., 2019. A Framework for the Control Room of the Future: Human-in-the-loop MPC. </a:t>
                      </a:r>
                      <a:r>
                        <a:rPr lang="en-US" sz="11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IFAC-</a:t>
                      </a:r>
                      <a:r>
                        <a:rPr lang="en-US" sz="1100" i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PapersOnLine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 </a:t>
                      </a:r>
                      <a:r>
                        <a:rPr lang="en-US" sz="11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51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(34), pp.252-257.</a:t>
                      </a:r>
                    </a:p>
                    <a:p>
                      <a:pPr marL="400050" marR="0" indent="-1714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Ghosh, S. and Bequette, B.W., 2018. Using Cognitive Computing for the Control Room of the Future. In </a:t>
                      </a:r>
                      <a:r>
                        <a:rPr lang="en-US" sz="11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Computer Aided Chemical Engineering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(Vol. 44, pp. 649-654). Elsevier.</a:t>
                      </a:r>
                    </a:p>
                  </a:txBody>
                  <a:tcPr marL="37575" marR="375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594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40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Presentations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F2091-C248-4879-B66E-0D51E6FCE7CD}"/>
              </a:ext>
            </a:extLst>
          </p:cNvPr>
          <p:cNvSpPr txBox="1"/>
          <p:nvPr/>
        </p:nvSpPr>
        <p:spPr>
          <a:xfrm>
            <a:off x="0" y="832356"/>
            <a:ext cx="8407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marR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Ghosh, S and B.W Bequette “Human-in-the-Loop: Coordinated Decision-Making” in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AICHE Annual Meeting, 2020, Virtual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(https://youtu.be/8NXc-hCLo9c) </a:t>
            </a: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00050" marR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Ghosh, S and B.W Bequette “A Framework for the Control Room of the Future: Human-in-the-loop MPC” in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200" i="1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IFAC Conference on Cyber-Physical and Human Systems, Miami, Florida, USA (Dec 2018)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00050" marR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00050" marR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Ghosh, S and B.W Bequette “Using Cognitive Computing for the Control Room of the Future” in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 Systems Engineering, San Diego, California, USA (July 2018)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00050" marR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00050" marR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Ghosh, S, Hahn, J. and B.W Bequette “Fault Detection during Startup/Shutdown of Plants” in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 York Automation and Robotics Conference, Troy, NY, USA (October 2017)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610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1DF0D-255F-41A3-ADCA-5D17A1E4E2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4416" y="174111"/>
            <a:ext cx="8324645" cy="394289"/>
          </a:xfrm>
        </p:spPr>
        <p:txBody>
          <a:bodyPr/>
          <a:lstStyle/>
          <a:p>
            <a:r>
              <a:rPr lang="en-US" sz="2000" b="1" dirty="0" err="1">
                <a:solidFill>
                  <a:schemeClr val="tx1"/>
                </a:solidFill>
              </a:rPr>
              <a:t>HiTL</a:t>
            </a:r>
            <a:r>
              <a:rPr lang="en-US" sz="2000" b="1" dirty="0">
                <a:solidFill>
                  <a:schemeClr val="tx1"/>
                </a:solidFill>
              </a:rPr>
              <a:t> aspects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CFFA1-77EA-4B89-A2CB-B5F360152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9" t="5767" r="6392" b="14897"/>
          <a:stretch/>
        </p:blipFill>
        <p:spPr>
          <a:xfrm>
            <a:off x="6516743" y="1307321"/>
            <a:ext cx="2530550" cy="1701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0BA900-6F4D-4E03-9629-86224303D0EF}"/>
              </a:ext>
            </a:extLst>
          </p:cNvPr>
          <p:cNvSpPr/>
          <p:nvPr/>
        </p:nvSpPr>
        <p:spPr>
          <a:xfrm>
            <a:off x="6484620" y="3083448"/>
            <a:ext cx="2594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222222"/>
                </a:solidFill>
              </a:rPr>
              <a:t>Endsley, M.R. and </a:t>
            </a:r>
            <a:r>
              <a:rPr lang="en-US" sz="900" kern="0" dirty="0" err="1">
                <a:solidFill>
                  <a:srgbClr val="222222"/>
                </a:solidFill>
              </a:rPr>
              <a:t>Kiris</a:t>
            </a:r>
            <a:r>
              <a:rPr lang="en-US" sz="900" kern="0" dirty="0">
                <a:solidFill>
                  <a:srgbClr val="222222"/>
                </a:solidFill>
              </a:rPr>
              <a:t>, E.O., 1995. The out-of-the-loop performance problem and level of control in automation. </a:t>
            </a:r>
            <a:r>
              <a:rPr lang="en-US" sz="900" i="1" kern="0" dirty="0">
                <a:solidFill>
                  <a:srgbClr val="222222"/>
                </a:solidFill>
              </a:rPr>
              <a:t>Human factors</a:t>
            </a:r>
            <a:r>
              <a:rPr lang="en-US" sz="900" kern="0" dirty="0">
                <a:solidFill>
                  <a:srgbClr val="222222"/>
                </a:solidFill>
              </a:rPr>
              <a:t>, </a:t>
            </a:r>
            <a:r>
              <a:rPr lang="en-US" sz="900" i="1" kern="0" dirty="0">
                <a:solidFill>
                  <a:srgbClr val="222222"/>
                </a:solidFill>
              </a:rPr>
              <a:t>37</a:t>
            </a:r>
            <a:r>
              <a:rPr lang="en-US" sz="900" kern="0" dirty="0">
                <a:solidFill>
                  <a:srgbClr val="222222"/>
                </a:solidFill>
              </a:rPr>
              <a:t>(2), pp.381-394.</a:t>
            </a:r>
            <a:endParaRPr lang="en-US" sz="900" b="1" kern="0" dirty="0">
              <a:solidFill>
                <a:srgbClr val="990000"/>
              </a:solidFill>
              <a:latin typeface="Tahoma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5E9E426-3AA6-4DD3-BED8-D9462D1B4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3356"/>
              </p:ext>
            </p:extLst>
          </p:nvPr>
        </p:nvGraphicFramePr>
        <p:xfrm>
          <a:off x="64583" y="642720"/>
          <a:ext cx="6344168" cy="3873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6AA3A3-ECE5-4D7D-ADBE-6E1E5164EB5C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281290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7"/>
            <a:ext cx="7183251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Ghosh, S. and Bequette, B.W., 2020. Human-in-The-Loop Model Predictive Control. </a:t>
            </a:r>
            <a:r>
              <a:rPr lang="en-US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Manuscript under preparation.</a:t>
            </a: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Ghosh, S. and Bequette, B.W., 2019. Process Systems Engineering and the Human-in-The-Loop: The Smart Control Room. Industrial &amp; Engineering Chemistry Research, 59(6), pp.2422-2429.</a:t>
            </a: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Bainbridge, L., 1983. Ironies of automation. In Analysis, design and evaluation of man–machine systems (pp. 129-135). Pergamon.</a:t>
            </a: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Rasmussen, J., 1983. Skills, rules and knowledge ; Signals, signs and symbols and other distinctions in human performance models. IEEE Trans. Syst. Man.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Cybern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13, 257–266.</a:t>
            </a: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Storms, J.G., Tilbury, D.M., 2014. Blending of human and obstacle avoidance control for a high speed mobile robot. Proc. Am. Control Conf. 3488–3493. 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https://doi.org/10.1109/ACC.2014.6859352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indent="-30480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Chipalkatty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Daepp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H.,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Egerstedt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Book, W., 2011. Human-in-the-loop: MPC for shared control of a quadruped rescue robot. 2011 IEEE/RSJ Int. Conf.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Robot. Syst. 4556–4561.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https://doi.org/10.1109/iros.2011.6094601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marR="0" indent="-304800" algn="just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marR="0" indent="-30480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Isufi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Loukas, A.,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Simonetto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Leus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G., 2016. Separable autoregressive moving average graph-temporal filters. Eur. Signal Process. Conf. 2016-Novem, 200–204. https://doi.org/10.1109/EUSIPCO.2016.7760238</a:t>
            </a:r>
          </a:p>
          <a:p>
            <a:pPr marL="304800" marR="0" indent="-304800" algn="just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marR="0" indent="-30480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Luyben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M.L.,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Tyréus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B.D., 1998. An industrial design/control study for the vinyl acetate monomer process.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Chem. Eng. 22, 867–877. https://doi.org/10.1016/S0098-1354(98)00030-1</a:t>
            </a: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1879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7"/>
            <a:ext cx="7183251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4800" marR="0" indent="-30480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Shuman, D.I., Narang, S.K.,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Frossard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P., Ortega, A.,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Vandergheynst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P., 2013. The emerging field of signal processing on graphs. IEEE Signal Process. Mag. 30, 83–98. 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https://doi.org/10.1109/MSP.2012.2235192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marR="0" indent="-304800" algn="just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marR="0" indent="-304800" algn="just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909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BP Texas City case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28715-D651-46F2-8181-85DB5D2199E3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CF58B-DDD3-44CA-B1CB-E479158EAC21}"/>
              </a:ext>
            </a:extLst>
          </p:cNvPr>
          <p:cNvPicPr/>
          <p:nvPr/>
        </p:nvPicPr>
        <p:blipFill rotWithShape="1">
          <a:blip r:embed="rId3"/>
          <a:srcRect l="2313" t="23094" r="9186" b="9038"/>
          <a:stretch/>
        </p:blipFill>
        <p:spPr bwMode="auto">
          <a:xfrm>
            <a:off x="224416" y="613381"/>
            <a:ext cx="4221804" cy="39167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DB5835-27DB-47D9-B88F-C0BBA8884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783" y="613381"/>
            <a:ext cx="4072801" cy="3730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C4BDA-F9A6-4539-B18F-9D6D362DE6C2}"/>
              </a:ext>
            </a:extLst>
          </p:cNvPr>
          <p:cNvSpPr txBox="1"/>
          <p:nvPr/>
        </p:nvSpPr>
        <p:spPr>
          <a:xfrm>
            <a:off x="2038350" y="4315767"/>
            <a:ext cx="495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Ghosh, S. and Bequette, B.W., 2019. Process Systems Engineering and the Human-in-The-Loop: The Smart Control Room.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Industrial &amp; Engineering Chemistry Research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59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pp.2422-2429.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2438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Smart Control 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ECC15-61AC-47B4-A416-C13C673D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16" y="712213"/>
            <a:ext cx="3616081" cy="3258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E312B-3586-4B0B-B8AB-3EF4C3B6C6EA}"/>
              </a:ext>
            </a:extLst>
          </p:cNvPr>
          <p:cNvSpPr txBox="1"/>
          <p:nvPr/>
        </p:nvSpPr>
        <p:spPr>
          <a:xfrm>
            <a:off x="53521" y="4129958"/>
            <a:ext cx="529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Ghosh, S. and Bequette, B.W., 2019. Process Systems Engineering and the Human-in-The-Loop: The Smart Control Room.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Industrial &amp; Engineering Chemistry Research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59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pp.2422-2429.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14440-5A74-41A2-97F4-252BDB3DF985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1</a:t>
            </a: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8142AC12-7D8C-4F3F-9322-A8ABF5412392}"/>
              </a:ext>
            </a:extLst>
          </p:cNvPr>
          <p:cNvSpPr txBox="1"/>
          <p:nvPr/>
        </p:nvSpPr>
        <p:spPr>
          <a:xfrm>
            <a:off x="6654649" y="712213"/>
            <a:ext cx="1424643" cy="749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Test  process simulation</a:t>
            </a:r>
            <a:endParaRPr lang="en-US" sz="1400" kern="1200" dirty="0"/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8C67D21D-F06B-47F5-8C9C-8254DD03757E}"/>
              </a:ext>
            </a:extLst>
          </p:cNvPr>
          <p:cNvSpPr txBox="1"/>
          <p:nvPr/>
        </p:nvSpPr>
        <p:spPr>
          <a:xfrm>
            <a:off x="6676137" y="1673208"/>
            <a:ext cx="1403155" cy="8311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HiTL</a:t>
            </a:r>
            <a:r>
              <a:rPr lang="en-US" sz="1400" kern="1200" dirty="0"/>
              <a:t> Supervisory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MPC </a:t>
            </a:r>
          </a:p>
        </p:txBody>
      </p:sp>
      <p:sp>
        <p:nvSpPr>
          <p:cNvPr id="15" name="Rectangle: Rounded Corners 4">
            <a:extLst>
              <a:ext uri="{FF2B5EF4-FFF2-40B4-BE49-F238E27FC236}">
                <a16:creationId xmlns:a16="http://schemas.microsoft.com/office/drawing/2014/main" id="{C3D52A0D-6B6C-458F-8545-8746275C3B7C}"/>
              </a:ext>
            </a:extLst>
          </p:cNvPr>
          <p:cNvSpPr txBox="1"/>
          <p:nvPr/>
        </p:nvSpPr>
        <p:spPr>
          <a:xfrm>
            <a:off x="6681351" y="2699100"/>
            <a:ext cx="1392725" cy="8178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Graph-theoretic analysis </a:t>
            </a:r>
          </a:p>
        </p:txBody>
      </p:sp>
      <p:sp>
        <p:nvSpPr>
          <p:cNvPr id="18" name="Rectangle: Rounded Corners 4">
            <a:extLst>
              <a:ext uri="{FF2B5EF4-FFF2-40B4-BE49-F238E27FC236}">
                <a16:creationId xmlns:a16="http://schemas.microsoft.com/office/drawing/2014/main" id="{D71B71F1-AD77-414B-AE19-E068932762D4}"/>
              </a:ext>
            </a:extLst>
          </p:cNvPr>
          <p:cNvSpPr txBox="1"/>
          <p:nvPr/>
        </p:nvSpPr>
        <p:spPr>
          <a:xfrm>
            <a:off x="6681351" y="3745867"/>
            <a:ext cx="1414213" cy="749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Startup human experiments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D41EF1F-F165-409C-8CAA-B27B34F79CEA}"/>
              </a:ext>
            </a:extLst>
          </p:cNvPr>
          <p:cNvSpPr/>
          <p:nvPr/>
        </p:nvSpPr>
        <p:spPr>
          <a:xfrm>
            <a:off x="4152900" y="2206450"/>
            <a:ext cx="1822450" cy="7306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Research parts</a:t>
            </a:r>
          </a:p>
        </p:txBody>
      </p:sp>
    </p:spTree>
    <p:extLst>
      <p:ext uri="{BB962C8B-B14F-4D97-AF65-F5344CB8AC3E}">
        <p14:creationId xmlns:p14="http://schemas.microsoft.com/office/powerpoint/2010/main" val="22189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96A715-58F6-41DB-A2DD-2558471BB2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 err="1"/>
              <a:t>HiTL</a:t>
            </a:r>
            <a:r>
              <a:rPr lang="en-US" sz="1800" dirty="0"/>
              <a:t> and Network view of process systems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Key factors affecting </a:t>
            </a:r>
            <a:r>
              <a:rPr lang="en-US" sz="1800" dirty="0" err="1"/>
              <a:t>HiTL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Motivating case study</a:t>
            </a:r>
          </a:p>
          <a:p>
            <a:endParaRPr lang="en-US" sz="1800" dirty="0"/>
          </a:p>
          <a:p>
            <a:r>
              <a:rPr lang="en-US" sz="1800" dirty="0"/>
              <a:t>Smart Control Room framework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14440-5A74-41A2-97F4-252BDB3DF985}"/>
              </a:ext>
            </a:extLst>
          </p:cNvPr>
          <p:cNvSpPr txBox="1"/>
          <p:nvPr/>
        </p:nvSpPr>
        <p:spPr>
          <a:xfrm>
            <a:off x="3900963" y="469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3351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25248</TotalTime>
  <Words>3703</Words>
  <Application>Microsoft Office PowerPoint</Application>
  <PresentationFormat>On-screen Show (16:9)</PresentationFormat>
  <Paragraphs>697</Paragraphs>
  <Slides>61</Slides>
  <Notes>57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Tahoma</vt:lpstr>
      <vt:lpstr>Arial</vt:lpstr>
      <vt:lpstr>Calibri</vt:lpstr>
      <vt:lpstr>Times New Roman</vt:lpstr>
      <vt:lpstr>Cambria Math</vt:lpstr>
      <vt:lpstr>Wingdings</vt:lpstr>
      <vt:lpstr>Office Theme</vt:lpstr>
      <vt:lpstr>Human-in-The-Loop and Graph theoretic aspects of a Smart Control Room  Sambit Ghosh      Advisor: Prof. B. Wayne Bequette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Rensselaer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Galvin</dc:creator>
  <cp:lastModifiedBy>Ghosh, Sambit</cp:lastModifiedBy>
  <cp:revision>471</cp:revision>
  <cp:lastPrinted>2018-06-01T14:13:22Z</cp:lastPrinted>
  <dcterms:created xsi:type="dcterms:W3CDTF">2015-02-27T15:34:19Z</dcterms:created>
  <dcterms:modified xsi:type="dcterms:W3CDTF">2021-07-06T22:56:50Z</dcterms:modified>
</cp:coreProperties>
</file>